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g3RL+OhkTi5Xadn62OwX9InKi9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32"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d39f1b7aef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g1d39f1b7aef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aeea9794a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g25aeea9794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d53c6442f0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g1d53c6442f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d39f1b7aef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g1d39f1b7aef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This is Taps. He joined the club in 2017. That picture was taken this past summer, the day he became a Canadian citizen.</a:t>
            </a:r>
            <a:endParaRPr/>
          </a:p>
        </p:txBody>
      </p:sp>
      <p:sp>
        <p:nvSpPr>
          <p:cNvPr id="216" name="Google Shape;2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This if Fabrizio. We saw him watching training one day in 2021. He’d just moved here to go to SMU. (click) He came to the next training session two days later and became part of the community. </a:t>
            </a:r>
            <a:endParaRPr/>
          </a:p>
        </p:txBody>
      </p:sp>
      <p:sp>
        <p:nvSpPr>
          <p:cNvPr id="228" name="Google Shape;2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d39f1b7aef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This is Yoshi. He arrived in Canada last winter and didn’t speak any English. He’s made our Club better and we’ve made his English better. (click) And, as you can see, we’ve helped keep him in Halifax.</a:t>
            </a:r>
            <a:endParaRPr/>
          </a:p>
        </p:txBody>
      </p:sp>
      <p:sp>
        <p:nvSpPr>
          <p:cNvPr id="240" name="Google Shape;240;g1d39f1b7aef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d4158e1e46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g1d4158e1e46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d4158e1e46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g1d4158e1e46_0_1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d39f1b7aef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g1d39f1b7aef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d4158e1e46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solidFill>
                  <a:schemeClr val="dk1"/>
                </a:solidFill>
                <a:latin typeface="Calibri"/>
                <a:ea typeface="Calibri"/>
                <a:cs typeface="Calibri"/>
                <a:sym typeface="Calibri"/>
              </a:rPr>
              <a:t>Louis Brill from the  Halifax Minor Ball Hockey League</a:t>
            </a:r>
            <a:endParaRPr sz="1200"/>
          </a:p>
        </p:txBody>
      </p:sp>
      <p:sp>
        <p:nvSpPr>
          <p:cNvPr id="314" name="Google Shape;314;g1d4158e1e46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d4158e1e46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5" name="Google Shape;325;g1d4158e1e4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d4158e1e46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g1d4158e1e4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0" name="Google Shape;3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aeea9794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g25aeea9794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d39f1b7aef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g1d39f1b7ae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d39f1b7aef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g1d39f1b7ae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aeea9794a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g25aeea9794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a:spLocks noGrp="1"/>
          </p:cNvSpPr>
          <p:nvPr>
            <p:ph type="pic" idx="2"/>
          </p:nvPr>
        </p:nvSpPr>
        <p:spPr>
          <a:xfrm>
            <a:off x="5183188" y="987425"/>
            <a:ext cx="6172200" cy="4873625"/>
          </a:xfrm>
          <a:prstGeom prst="rect">
            <a:avLst/>
          </a:prstGeom>
          <a:noFill/>
          <a:ln>
            <a:noFill/>
          </a:ln>
        </p:spPr>
      </p:sp>
      <p:sp>
        <p:nvSpPr>
          <p:cNvPr id="64" name="Google Shape;64;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2266375" y="44800"/>
            <a:ext cx="10008305" cy="5854476"/>
          </a:xfrm>
          <a:prstGeom prst="rect">
            <a:avLst/>
          </a:prstGeom>
          <a:noFill/>
          <a:ln>
            <a:noFill/>
          </a:ln>
        </p:spPr>
      </p:pic>
      <p:sp>
        <p:nvSpPr>
          <p:cNvPr id="85" name="Google Shape;85;p1"/>
          <p:cNvSpPr txBox="1">
            <a:spLocks noGrp="1"/>
          </p:cNvSpPr>
          <p:nvPr>
            <p:ph type="subTitle" idx="1"/>
          </p:nvPr>
        </p:nvSpPr>
        <p:spPr>
          <a:xfrm>
            <a:off x="4187100" y="6048825"/>
            <a:ext cx="8004900" cy="1147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endParaRPr>
              <a:solidFill>
                <a:srgbClr val="980000"/>
              </a:solidFill>
            </a:endParaRPr>
          </a:p>
        </p:txBody>
      </p:sp>
      <p:sp>
        <p:nvSpPr>
          <p:cNvPr id="86" name="Google Shape;86;p1"/>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 name="Google Shape;87;p1"/>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 name="Google Shape;88;p1"/>
          <p:cNvSpPr txBox="1">
            <a:spLocks noGrp="1"/>
          </p:cNvSpPr>
          <p:nvPr>
            <p:ph type="ctrTitle"/>
          </p:nvPr>
        </p:nvSpPr>
        <p:spPr>
          <a:xfrm>
            <a:off x="245550" y="283950"/>
            <a:ext cx="5778600" cy="301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Calibri"/>
              <a:buNone/>
            </a:pPr>
            <a:r>
              <a:rPr lang="en-US"/>
              <a:t>Gorsebrook Park Clubhouse Project</a:t>
            </a:r>
            <a:endParaRPr/>
          </a:p>
        </p:txBody>
      </p:sp>
      <p:pic>
        <p:nvPicPr>
          <p:cNvPr id="89" name="Google Shape;89;p1" descr="Logo&#10;&#10;Description automatically generated"/>
          <p:cNvPicPr preferRelativeResize="0"/>
          <p:nvPr/>
        </p:nvPicPr>
        <p:blipFill rotWithShape="1">
          <a:blip r:embed="rId4">
            <a:alphaModFix/>
          </a:blip>
          <a:srcRect/>
          <a:stretch/>
        </p:blipFill>
        <p:spPr>
          <a:xfrm>
            <a:off x="492121" y="3461001"/>
            <a:ext cx="2700099" cy="3121525"/>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d39f1b7aef_0_158"/>
          <p:cNvSpPr txBox="1">
            <a:spLocks noGrp="1"/>
          </p:cNvSpPr>
          <p:nvPr>
            <p:ph type="title"/>
          </p:nvPr>
        </p:nvSpPr>
        <p:spPr>
          <a:xfrm>
            <a:off x="838200" y="5276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Myles</a:t>
            </a:r>
            <a:endParaRPr/>
          </a:p>
        </p:txBody>
      </p:sp>
      <p:sp>
        <p:nvSpPr>
          <p:cNvPr id="185" name="Google Shape;185;g1d39f1b7aef_0_158"/>
          <p:cNvSpPr txBox="1"/>
          <p:nvPr/>
        </p:nvSpPr>
        <p:spPr>
          <a:xfrm>
            <a:off x="1262849" y="1707225"/>
            <a:ext cx="5839200" cy="226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500" b="0" i="0" u="none" strike="noStrike" cap="none">
                <a:solidFill>
                  <a:srgbClr val="000000"/>
                </a:solidFill>
                <a:latin typeface="Arial"/>
                <a:ea typeface="Arial"/>
                <a:cs typeface="Arial"/>
                <a:sym typeface="Arial"/>
              </a:rPr>
              <a:t>“As someone on the Autism Spectrum, it’s hard to be yourself and fit in with sports. </a:t>
            </a:r>
            <a:r>
              <a:rPr lang="en-US" sz="2500" b="1" i="0" u="none" strike="noStrike" cap="none">
                <a:solidFill>
                  <a:srgbClr val="000000"/>
                </a:solidFill>
                <a:latin typeface="Arial"/>
                <a:ea typeface="Arial"/>
                <a:cs typeface="Arial"/>
                <a:sym typeface="Arial"/>
              </a:rPr>
              <a:t>The club welcomes you with open arms</a:t>
            </a:r>
            <a:r>
              <a:rPr lang="en-US" sz="2500" b="0" i="0" u="none" strike="noStrike" cap="none">
                <a:solidFill>
                  <a:srgbClr val="000000"/>
                </a:solidFill>
                <a:latin typeface="Arial"/>
                <a:ea typeface="Arial"/>
                <a:cs typeface="Arial"/>
                <a:sym typeface="Arial"/>
              </a:rPr>
              <a:t> and never judges anyone.”</a:t>
            </a:r>
            <a:endParaRPr sz="2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86" name="Google Shape;186;g1d39f1b7aef_0_158"/>
          <p:cNvPicPr preferRelativeResize="0"/>
          <p:nvPr/>
        </p:nvPicPr>
        <p:blipFill rotWithShape="1">
          <a:blip r:embed="rId3">
            <a:alphaModFix/>
          </a:blip>
          <a:srcRect/>
          <a:stretch/>
        </p:blipFill>
        <p:spPr>
          <a:xfrm>
            <a:off x="7998650" y="271075"/>
            <a:ext cx="3748099" cy="5086874"/>
          </a:xfrm>
          <a:prstGeom prst="rect">
            <a:avLst/>
          </a:prstGeom>
          <a:no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9411"/>
              </a:srgbClr>
            </a:outerShdw>
          </a:effectLst>
        </p:spPr>
      </p:pic>
      <p:sp>
        <p:nvSpPr>
          <p:cNvPr id="187" name="Google Shape;187;g1d39f1b7aef_0_158"/>
          <p:cNvSpPr txBox="1"/>
          <p:nvPr/>
        </p:nvSpPr>
        <p:spPr>
          <a:xfrm>
            <a:off x="2895625" y="3438925"/>
            <a:ext cx="8345400" cy="769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Myles Knight</a:t>
            </a:r>
            <a:endParaRPr sz="19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r>
              <a:rPr lang="en-US" sz="1900" b="0" i="0" u="none" strike="noStrike" cap="none">
                <a:solidFill>
                  <a:schemeClr val="dk1"/>
                </a:solidFill>
                <a:latin typeface="Arial"/>
                <a:ea typeface="Arial"/>
                <a:cs typeface="Arial"/>
                <a:sym typeface="Arial"/>
              </a:rPr>
              <a:t>Senior Men’s Player </a:t>
            </a:r>
            <a:endParaRPr sz="1400" b="0" i="0" u="none" strike="noStrike" cap="none">
              <a:solidFill>
                <a:srgbClr val="000000"/>
              </a:solidFill>
              <a:latin typeface="Calibri"/>
              <a:ea typeface="Calibri"/>
              <a:cs typeface="Calibri"/>
              <a:sym typeface="Calibri"/>
            </a:endParaRPr>
          </a:p>
        </p:txBody>
      </p:sp>
      <p:sp>
        <p:nvSpPr>
          <p:cNvPr id="188" name="Google Shape;188;g1d39f1b7aef_0_158"/>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5aeea9794a_0_66"/>
          <p:cNvSpPr txBox="1">
            <a:spLocks noGrp="1"/>
          </p:cNvSpPr>
          <p:nvPr>
            <p:ph type="title"/>
          </p:nvPr>
        </p:nvSpPr>
        <p:spPr>
          <a:xfrm>
            <a:off x="152400" y="153489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a:br>
            <a:r>
              <a:rPr lang="en-US"/>
              <a:t>Programs</a:t>
            </a:r>
            <a:endParaRPr/>
          </a:p>
        </p:txBody>
      </p:sp>
      <p:sp>
        <p:nvSpPr>
          <p:cNvPr id="194" name="Google Shape;194;g25aeea9794a_0_66"/>
          <p:cNvSpPr txBox="1"/>
          <p:nvPr/>
        </p:nvSpPr>
        <p:spPr>
          <a:xfrm>
            <a:off x="762000" y="2888578"/>
            <a:ext cx="5262000" cy="2178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 </a:t>
            </a:r>
            <a:r>
              <a:rPr lang="en-US" sz="3200" b="1" i="0" u="none" strike="noStrike" cap="none">
                <a:solidFill>
                  <a:srgbClr val="000000"/>
                </a:solidFill>
                <a:latin typeface="Calibri"/>
                <a:ea typeface="Calibri"/>
                <a:cs typeface="Calibri"/>
                <a:sym typeface="Calibri"/>
              </a:rPr>
              <a:t>Senior Rugby </a:t>
            </a:r>
            <a:endParaRPr sz="3200" b="1" i="0" u="none" strike="noStrike" cap="none">
              <a:solidFill>
                <a:srgbClr val="000000"/>
              </a:solidFill>
              <a:latin typeface="Calibri"/>
              <a:ea typeface="Calibri"/>
              <a:cs typeface="Calibri"/>
              <a:sym typeface="Calibri"/>
            </a:endParaRPr>
          </a:p>
          <a:p>
            <a:pPr marL="457200" marR="0" lvl="0" indent="0" algn="l" rtl="0">
              <a:lnSpc>
                <a:spcPct val="8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Women’s 1st &amp; 2nd Division</a:t>
            </a:r>
            <a:endParaRPr sz="3200" b="0" i="0" u="none" strike="noStrike" cap="none">
              <a:solidFill>
                <a:schemeClr val="dk1"/>
              </a:solidFill>
              <a:latin typeface="Calibri"/>
              <a:ea typeface="Calibri"/>
              <a:cs typeface="Calibri"/>
              <a:sym typeface="Calibri"/>
            </a:endParaRPr>
          </a:p>
          <a:p>
            <a:pPr marL="457200" marR="0" lvl="0" indent="0" algn="l" rtl="0">
              <a:lnSpc>
                <a:spcPct val="8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Men’s 1st &amp; 2nd Division</a:t>
            </a:r>
            <a:endParaRPr sz="3200" b="0" i="0" u="none" strike="noStrike" cap="non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3200"/>
              <a:buFont typeface="Arial"/>
              <a:buNone/>
            </a:pPr>
            <a:r>
              <a:rPr lang="en-US" sz="3200" b="1" i="0" u="none" strike="noStrike" cap="none">
                <a:solidFill>
                  <a:srgbClr val="000000"/>
                </a:solidFill>
                <a:latin typeface="Calibri"/>
                <a:ea typeface="Calibri"/>
                <a:cs typeface="Calibri"/>
                <a:sym typeface="Calibri"/>
              </a:rPr>
              <a:t>Junior Rugby</a:t>
            </a:r>
            <a:endParaRPr sz="3200" b="1" i="0" u="none" strike="noStrike" cap="none">
              <a:solidFill>
                <a:srgbClr val="000000"/>
              </a:solidFill>
              <a:latin typeface="Calibri"/>
              <a:ea typeface="Calibri"/>
              <a:cs typeface="Calibri"/>
              <a:sym typeface="Calibri"/>
            </a:endParaRPr>
          </a:p>
          <a:p>
            <a:pPr marL="457200" marR="0" lvl="0" indent="0" algn="l" rtl="0">
              <a:lnSpc>
                <a:spcPct val="8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Junior </a:t>
            </a:r>
            <a:r>
              <a:rPr lang="en-US" sz="3200">
                <a:latin typeface="Calibri"/>
                <a:ea typeface="Calibri"/>
                <a:cs typeface="Calibri"/>
                <a:sym typeface="Calibri"/>
              </a:rPr>
              <a:t>Boys and Girls</a:t>
            </a:r>
            <a:endParaRPr sz="3200" b="0" i="0" u="none" strike="noStrike" cap="none">
              <a:solidFill>
                <a:srgbClr val="000000"/>
              </a:solidFill>
              <a:latin typeface="Calibri"/>
              <a:ea typeface="Calibri"/>
              <a:cs typeface="Calibri"/>
              <a:sym typeface="Calibri"/>
            </a:endParaRPr>
          </a:p>
          <a:p>
            <a:pPr marL="457200" marR="0" lvl="0" indent="0" algn="l" rtl="0">
              <a:lnSpc>
                <a:spcPct val="8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7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1371600" marR="0" lvl="0" indent="0" algn="l" rtl="0">
              <a:lnSpc>
                <a:spcPct val="7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457200" marR="0" lvl="0" indent="0" algn="l" rtl="0">
              <a:lnSpc>
                <a:spcPct val="70000"/>
              </a:lnSpc>
              <a:spcBef>
                <a:spcPts val="100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195" name="Google Shape;195;g25aeea9794a_0_66"/>
          <p:cNvSpPr txBox="1"/>
          <p:nvPr/>
        </p:nvSpPr>
        <p:spPr>
          <a:xfrm>
            <a:off x="6066975" y="2814997"/>
            <a:ext cx="6689700" cy="31308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chemeClr val="dk1"/>
              </a:buClr>
              <a:buSzPts val="1100"/>
              <a:buFont typeface="Arial"/>
              <a:buNone/>
            </a:pPr>
            <a:r>
              <a:rPr lang="en-US" sz="3300" b="1" i="0" u="none" strike="noStrike" cap="none">
                <a:solidFill>
                  <a:schemeClr val="dk1"/>
                </a:solidFill>
                <a:latin typeface="Calibri"/>
                <a:ea typeface="Calibri"/>
                <a:cs typeface="Calibri"/>
                <a:sym typeface="Calibri"/>
              </a:rPr>
              <a:t>Pride Rugby</a:t>
            </a:r>
            <a:endParaRPr sz="3300" b="1" i="0" u="none" strike="noStrike" cap="none">
              <a:solidFill>
                <a:schemeClr val="dk1"/>
              </a:solidFill>
              <a:latin typeface="Calibri"/>
              <a:ea typeface="Calibri"/>
              <a:cs typeface="Calibri"/>
              <a:sym typeface="Calibri"/>
            </a:endParaRPr>
          </a:p>
          <a:p>
            <a:pPr marL="457200" marR="0" lvl="0" indent="0" algn="l" rtl="0">
              <a:lnSpc>
                <a:spcPct val="80000"/>
              </a:lnSpc>
              <a:spcBef>
                <a:spcPts val="0"/>
              </a:spcBef>
              <a:spcAft>
                <a:spcPts val="0"/>
              </a:spcAft>
              <a:buClr>
                <a:schemeClr val="dk1"/>
              </a:buClr>
              <a:buSzPts val="1100"/>
              <a:buFont typeface="Arial"/>
              <a:buNone/>
            </a:pPr>
            <a:r>
              <a:rPr lang="en-US" sz="3300" b="0" i="0" u="none" strike="noStrike" cap="none">
                <a:solidFill>
                  <a:schemeClr val="dk1"/>
                </a:solidFill>
                <a:latin typeface="Calibri"/>
                <a:ea typeface="Calibri"/>
                <a:cs typeface="Calibri"/>
                <a:sym typeface="Calibri"/>
              </a:rPr>
              <a:t>For LGBTQ2S+ athletes</a:t>
            </a:r>
            <a:endParaRPr sz="330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100"/>
              <a:buFont typeface="Arial"/>
              <a:buNone/>
            </a:pPr>
            <a:endParaRPr sz="3300" b="1"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3300"/>
              <a:buFont typeface="Arial"/>
              <a:buNone/>
            </a:pPr>
            <a:endParaRPr sz="3300" b="1"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100"/>
              <a:buFont typeface="Arial"/>
              <a:buNone/>
            </a:pPr>
            <a:r>
              <a:rPr lang="en-US" sz="3300" b="1" i="0" u="none" strike="noStrike" cap="none">
                <a:solidFill>
                  <a:schemeClr val="dk1"/>
                </a:solidFill>
                <a:latin typeface="Calibri"/>
                <a:ea typeface="Calibri"/>
                <a:cs typeface="Calibri"/>
                <a:sym typeface="Calibri"/>
              </a:rPr>
              <a:t>Rookie Rugby</a:t>
            </a:r>
            <a:endParaRPr sz="3300" b="1" i="0" u="none" strike="noStrike" cap="none">
              <a:solidFill>
                <a:schemeClr val="dk1"/>
              </a:solidFill>
              <a:latin typeface="Calibri"/>
              <a:ea typeface="Calibri"/>
              <a:cs typeface="Calibri"/>
              <a:sym typeface="Calibri"/>
            </a:endParaRPr>
          </a:p>
          <a:p>
            <a:pPr marL="457200" marR="0" lvl="0" indent="0" algn="l" rtl="0">
              <a:lnSpc>
                <a:spcPct val="80000"/>
              </a:lnSpc>
              <a:spcBef>
                <a:spcPts val="0"/>
              </a:spcBef>
              <a:spcAft>
                <a:spcPts val="0"/>
              </a:spcAft>
              <a:buClr>
                <a:schemeClr val="dk1"/>
              </a:buClr>
              <a:buSzPts val="1100"/>
              <a:buFont typeface="Arial"/>
              <a:buNone/>
            </a:pPr>
            <a:r>
              <a:rPr lang="en-US" sz="3300" b="0" i="0" u="none" strike="noStrike" cap="none">
                <a:solidFill>
                  <a:schemeClr val="dk1"/>
                </a:solidFill>
                <a:latin typeface="Calibri"/>
                <a:ea typeface="Calibri"/>
                <a:cs typeface="Calibri"/>
                <a:sym typeface="Calibri"/>
              </a:rPr>
              <a:t>Ages 4-1</a:t>
            </a:r>
            <a:r>
              <a:rPr lang="en-US" sz="3300">
                <a:solidFill>
                  <a:schemeClr val="dk1"/>
                </a:solidFill>
                <a:latin typeface="Calibri"/>
                <a:ea typeface="Calibri"/>
                <a:cs typeface="Calibri"/>
                <a:sym typeface="Calibri"/>
              </a:rPr>
              <a:t>2</a:t>
            </a:r>
            <a:endParaRPr sz="3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00000"/>
              </a:solidFill>
              <a:latin typeface="Calibri"/>
              <a:ea typeface="Calibri"/>
              <a:cs typeface="Calibri"/>
              <a:sym typeface="Calibri"/>
            </a:endParaRPr>
          </a:p>
        </p:txBody>
      </p:sp>
      <p:pic>
        <p:nvPicPr>
          <p:cNvPr id="196" name="Google Shape;196;g25aeea9794a_0_66"/>
          <p:cNvPicPr preferRelativeResize="0"/>
          <p:nvPr/>
        </p:nvPicPr>
        <p:blipFill rotWithShape="1">
          <a:blip r:embed="rId3">
            <a:alphaModFix/>
          </a:blip>
          <a:srcRect l="2127" t="24406" r="2887" b="25083"/>
          <a:stretch/>
        </p:blipFill>
        <p:spPr>
          <a:xfrm>
            <a:off x="0" y="0"/>
            <a:ext cx="12192000" cy="205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1d53c6442f0_0_2"/>
          <p:cNvPicPr preferRelativeResize="0"/>
          <p:nvPr/>
        </p:nvPicPr>
        <p:blipFill rotWithShape="1">
          <a:blip r:embed="rId3">
            <a:alphaModFix/>
          </a:blip>
          <a:srcRect/>
          <a:stretch/>
        </p:blipFill>
        <p:spPr>
          <a:xfrm>
            <a:off x="6553200" y="0"/>
            <a:ext cx="5638800" cy="5638800"/>
          </a:xfrm>
          <a:prstGeom prst="rect">
            <a:avLst/>
          </a:prstGeom>
          <a:noFill/>
          <a:ln>
            <a:noFill/>
          </a:ln>
        </p:spPr>
      </p:pic>
      <p:sp>
        <p:nvSpPr>
          <p:cNvPr id="202" name="Google Shape;202;g1d53c6442f0_0_2"/>
          <p:cNvSpPr txBox="1">
            <a:spLocks noGrp="1"/>
          </p:cNvSpPr>
          <p:nvPr>
            <p:ph type="title"/>
          </p:nvPr>
        </p:nvSpPr>
        <p:spPr>
          <a:xfrm>
            <a:off x="304800" y="593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600" b="1"/>
              <a:t>Rookie Rugby</a:t>
            </a:r>
            <a:endParaRPr sz="5600" b="1"/>
          </a:p>
        </p:txBody>
      </p:sp>
      <p:sp>
        <p:nvSpPr>
          <p:cNvPr id="203" name="Google Shape;203;g1d53c6442f0_0_2"/>
          <p:cNvSpPr txBox="1"/>
          <p:nvPr/>
        </p:nvSpPr>
        <p:spPr>
          <a:xfrm>
            <a:off x="533400" y="1829925"/>
            <a:ext cx="5638800" cy="2918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600"/>
              <a:buFont typeface="Arial"/>
              <a:buNone/>
            </a:pPr>
            <a:r>
              <a:rPr lang="en-US" sz="3600" b="0" i="0" u="none" strike="noStrike" cap="none">
                <a:solidFill>
                  <a:srgbClr val="222222"/>
                </a:solidFill>
                <a:highlight>
                  <a:srgbClr val="FFFFFF"/>
                </a:highlight>
                <a:latin typeface="Arial"/>
                <a:ea typeface="Arial"/>
                <a:cs typeface="Arial"/>
                <a:sym typeface="Arial"/>
              </a:rPr>
              <a:t>“She is a quiet and timid kid; “</a:t>
            </a:r>
            <a:r>
              <a:rPr lang="en-US" sz="3600" b="1" i="0" u="none" strike="noStrike" cap="none">
                <a:solidFill>
                  <a:srgbClr val="222222"/>
                </a:solidFill>
                <a:highlight>
                  <a:srgbClr val="FFFFFF"/>
                </a:highlight>
                <a:latin typeface="Arial"/>
                <a:ea typeface="Arial"/>
                <a:cs typeface="Arial"/>
                <a:sym typeface="Arial"/>
              </a:rPr>
              <a:t>I have never seen her more welcomed into a sport” </a:t>
            </a:r>
            <a:endParaRPr sz="36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rgbClr val="222222"/>
                </a:solidFill>
                <a:highlight>
                  <a:srgbClr val="FFFFFF"/>
                </a:highlight>
                <a:latin typeface="Arial"/>
                <a:ea typeface="Arial"/>
                <a:cs typeface="Arial"/>
                <a:sym typeface="Arial"/>
              </a:rPr>
              <a:t>Sophie &amp; Adam Russel </a:t>
            </a:r>
            <a:r>
              <a:rPr lang="en-US" sz="1800" b="0" i="0" u="none" strike="noStrike" cap="none">
                <a:solidFill>
                  <a:schemeClr val="dk1"/>
                </a:solidFill>
                <a:latin typeface="Arial"/>
                <a:ea typeface="Arial"/>
                <a:cs typeface="Arial"/>
                <a:sym typeface="Arial"/>
              </a:rPr>
              <a:t> (Rookie Rugby Parents)</a:t>
            </a:r>
            <a:endParaRPr sz="1800" b="0" i="0" u="none" strike="noStrike" cap="none">
              <a:solidFill>
                <a:schemeClr val="dk1"/>
              </a:solidFill>
              <a:latin typeface="Arial"/>
              <a:ea typeface="Arial"/>
              <a:cs typeface="Arial"/>
              <a:sym typeface="Arial"/>
            </a:endParaRPr>
          </a:p>
        </p:txBody>
      </p:sp>
      <p:sp>
        <p:nvSpPr>
          <p:cNvPr id="204" name="Google Shape;204;g1d53c6442f0_0_2"/>
          <p:cNvSpPr txBox="1"/>
          <p:nvPr/>
        </p:nvSpPr>
        <p:spPr>
          <a:xfrm>
            <a:off x="65075" y="-69450"/>
            <a:ext cx="3397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a:t>
            </a:r>
            <a:endParaRPr sz="2300" b="1">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d39f1b7aef_0_1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a:br>
            <a:endParaRPr/>
          </a:p>
        </p:txBody>
      </p:sp>
      <p:pic>
        <p:nvPicPr>
          <p:cNvPr id="210" name="Google Shape;210;g1d39f1b7aef_0_111"/>
          <p:cNvPicPr preferRelativeResize="0"/>
          <p:nvPr/>
        </p:nvPicPr>
        <p:blipFill rotWithShape="1">
          <a:blip r:embed="rId3">
            <a:alphaModFix/>
          </a:blip>
          <a:srcRect b="31866"/>
          <a:stretch/>
        </p:blipFill>
        <p:spPr>
          <a:xfrm>
            <a:off x="0" y="0"/>
            <a:ext cx="13334999" cy="5638800"/>
          </a:xfrm>
          <a:prstGeom prst="rect">
            <a:avLst/>
          </a:prstGeom>
          <a:noFill/>
          <a:ln>
            <a:noFill/>
          </a:ln>
        </p:spPr>
      </p:pic>
      <p:sp>
        <p:nvSpPr>
          <p:cNvPr id="211" name="Google Shape;211;g1d39f1b7aef_0_111"/>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2" name="Google Shape;212;g1d39f1b7aef_0_111"/>
          <p:cNvSpPr txBox="1"/>
          <p:nvPr/>
        </p:nvSpPr>
        <p:spPr>
          <a:xfrm>
            <a:off x="685800" y="1722750"/>
            <a:ext cx="4756800" cy="307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36384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36384E"/>
                </a:solidFill>
                <a:latin typeface="Calibri"/>
                <a:ea typeface="Calibri"/>
                <a:cs typeface="Calibri"/>
                <a:sym typeface="Calibri"/>
              </a:rPr>
              <a:t>In our club </a:t>
            </a:r>
            <a:r>
              <a:rPr lang="en-US" sz="3400" b="0" i="0" u="none" strike="noStrike" cap="none">
                <a:solidFill>
                  <a:srgbClr val="36384E"/>
                </a:solidFill>
                <a:latin typeface="Calibri"/>
                <a:ea typeface="Calibri"/>
                <a:cs typeface="Calibri"/>
                <a:sym typeface="Calibri"/>
              </a:rPr>
              <a:t>you’re instantly part of a community</a:t>
            </a:r>
            <a:endParaRPr sz="3400" b="0" i="0" u="none" strike="noStrike" cap="none">
              <a:solidFill>
                <a:srgbClr val="36384E"/>
              </a:solidFill>
              <a:latin typeface="Calibri"/>
              <a:ea typeface="Calibri"/>
              <a:cs typeface="Calibri"/>
              <a:sym typeface="Calibri"/>
            </a:endParaRPr>
          </a:p>
          <a:p>
            <a:pPr marL="0" marR="0" lvl="0" indent="0" algn="l" rtl="0">
              <a:lnSpc>
                <a:spcPct val="100000"/>
              </a:lnSpc>
              <a:spcBef>
                <a:spcPts val="0"/>
              </a:spcBef>
              <a:spcAft>
                <a:spcPts val="0"/>
              </a:spcAft>
              <a:buClr>
                <a:srgbClr val="36384E"/>
              </a:buClr>
              <a:buSzPts val="2800"/>
              <a:buFont typeface="Arial"/>
              <a:buNone/>
            </a:pPr>
            <a:endParaRPr sz="3400" b="0" i="0" u="none" strike="noStrike" cap="none">
              <a:solidFill>
                <a:srgbClr val="36384E"/>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2800"/>
              <a:buFont typeface="Arial"/>
              <a:buNone/>
            </a:pPr>
            <a:endParaRPr sz="3400" b="0" i="0" u="none" strike="noStrike" cap="none">
              <a:solidFill>
                <a:schemeClr val="dk1"/>
              </a:solidFill>
              <a:latin typeface="Calibri"/>
              <a:ea typeface="Calibri"/>
              <a:cs typeface="Calibri"/>
              <a:sym typeface="Calibri"/>
            </a:endParaRPr>
          </a:p>
        </p:txBody>
      </p:sp>
      <p:sp>
        <p:nvSpPr>
          <p:cNvPr id="213" name="Google Shape;213;g1d39f1b7aef_0_111"/>
          <p:cNvSpPr txBox="1"/>
          <p:nvPr/>
        </p:nvSpPr>
        <p:spPr>
          <a:xfrm>
            <a:off x="-19875" y="119975"/>
            <a:ext cx="8568900" cy="1653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5300"/>
              <a:buFont typeface="Arial"/>
              <a:buNone/>
            </a:pPr>
            <a:r>
              <a:rPr lang="en-US" sz="5300" b="1" i="0" u="none" strike="noStrike" cap="none">
                <a:solidFill>
                  <a:srgbClr val="36384E"/>
                </a:solidFill>
                <a:latin typeface="Calibri"/>
                <a:ea typeface="Calibri"/>
                <a:cs typeface="Calibri"/>
                <a:sym typeface="Calibri"/>
              </a:rPr>
              <a:t>Rugby Builds </a:t>
            </a:r>
            <a:endParaRPr sz="5300" b="1" i="0" u="none" strike="noStrike" cap="none">
              <a:solidFill>
                <a:srgbClr val="36384E"/>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en-US" sz="5300" b="1" i="0" u="none" strike="noStrike" cap="none">
                <a:solidFill>
                  <a:srgbClr val="36384E"/>
                </a:solidFill>
                <a:latin typeface="Calibri"/>
                <a:ea typeface="Calibri"/>
                <a:cs typeface="Calibri"/>
                <a:sym typeface="Calibri"/>
              </a:rPr>
              <a:t>Community</a:t>
            </a:r>
            <a:endParaRPr sz="53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0"/>
          <p:cNvPicPr preferRelativeResize="0"/>
          <p:nvPr/>
        </p:nvPicPr>
        <p:blipFill rotWithShape="1">
          <a:blip r:embed="rId3">
            <a:alphaModFix amt="28000"/>
          </a:blip>
          <a:srcRect b="31866"/>
          <a:stretch/>
        </p:blipFill>
        <p:spPr>
          <a:xfrm>
            <a:off x="0" y="0"/>
            <a:ext cx="13334999" cy="5638800"/>
          </a:xfrm>
          <a:prstGeom prst="rect">
            <a:avLst/>
          </a:prstGeom>
          <a:noFill/>
          <a:ln>
            <a:noFill/>
          </a:ln>
        </p:spPr>
      </p:pic>
      <p:sp>
        <p:nvSpPr>
          <p:cNvPr id="219" name="Google Shape;219;p10"/>
          <p:cNvSpPr txBox="1">
            <a:spLocks noGrp="1"/>
          </p:cNvSpPr>
          <p:nvPr>
            <p:ph type="title"/>
          </p:nvPr>
        </p:nvSpPr>
        <p:spPr>
          <a:xfrm>
            <a:off x="838200" y="517525"/>
            <a:ext cx="6168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“Taps” (Zimbabwe)</a:t>
            </a:r>
            <a:endParaRPr/>
          </a:p>
        </p:txBody>
      </p:sp>
      <p:sp>
        <p:nvSpPr>
          <p:cNvPr id="220" name="Google Shape;220;p10"/>
          <p:cNvSpPr txBox="1"/>
          <p:nvPr/>
        </p:nvSpPr>
        <p:spPr>
          <a:xfrm>
            <a:off x="1310640" y="2073069"/>
            <a:ext cx="53949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3000" b="0" i="0" u="none" strike="noStrike" cap="none">
                <a:solidFill>
                  <a:schemeClr val="dk1"/>
                </a:solidFill>
                <a:latin typeface="Arial"/>
                <a:ea typeface="Arial"/>
                <a:cs typeface="Arial"/>
                <a:sym typeface="Arial"/>
              </a:rPr>
              <a:t>“I have made some good friends who have </a:t>
            </a:r>
            <a:r>
              <a:rPr lang="en-US" sz="3000" b="1" i="0" u="none" strike="noStrike" cap="none">
                <a:solidFill>
                  <a:schemeClr val="dk1"/>
                </a:solidFill>
                <a:latin typeface="Arial"/>
                <a:ea typeface="Arial"/>
                <a:cs typeface="Arial"/>
                <a:sym typeface="Arial"/>
              </a:rPr>
              <a:t>become family</a:t>
            </a:r>
            <a:r>
              <a:rPr lang="en-US" sz="3000" b="0" i="0" u="none" strike="noStrike" cap="none">
                <a:solidFill>
                  <a:schemeClr val="dk1"/>
                </a:solidFill>
                <a:latin typeface="Arial"/>
                <a:ea typeface="Arial"/>
                <a:cs typeface="Arial"/>
                <a:sym typeface="Arial"/>
              </a:rPr>
              <a:t>.”</a:t>
            </a:r>
            <a:endParaRPr sz="3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Arial"/>
              <a:ea typeface="Arial"/>
              <a:cs typeface="Arial"/>
              <a:sym typeface="Arial"/>
            </a:endParaRPr>
          </a:p>
        </p:txBody>
      </p:sp>
      <p:pic>
        <p:nvPicPr>
          <p:cNvPr id="221" name="Google Shape;221;p10" descr="A picture containing text, person, indoor, person&#10;&#10;Description automatically generated"/>
          <p:cNvPicPr preferRelativeResize="0"/>
          <p:nvPr/>
        </p:nvPicPr>
        <p:blipFill rotWithShape="1">
          <a:blip r:embed="rId4">
            <a:alphaModFix/>
          </a:blip>
          <a:srcRect l="12319" t="27431"/>
          <a:stretch/>
        </p:blipFill>
        <p:spPr>
          <a:xfrm>
            <a:off x="7874000" y="152400"/>
            <a:ext cx="4078958" cy="420442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411"/>
              </a:srgbClr>
            </a:outerShdw>
          </a:effectLst>
        </p:spPr>
      </p:pic>
      <p:sp>
        <p:nvSpPr>
          <p:cNvPr id="222" name="Google Shape;222;p10"/>
          <p:cNvSpPr txBox="1"/>
          <p:nvPr/>
        </p:nvSpPr>
        <p:spPr>
          <a:xfrm>
            <a:off x="8422640" y="4488826"/>
            <a:ext cx="3682800" cy="1200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Taps, the day he became a Canadian Citizen</a:t>
            </a:r>
            <a:endParaRPr sz="18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3" name="Google Shape;223;p10"/>
          <p:cNvSpPr txBox="1"/>
          <p:nvPr/>
        </p:nvSpPr>
        <p:spPr>
          <a:xfrm>
            <a:off x="535675" y="342800"/>
            <a:ext cx="8568900" cy="5232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New Canadians</a:t>
            </a:r>
            <a:endParaRPr sz="2200" b="1" i="0" u="none" strike="noStrike" cap="none">
              <a:solidFill>
                <a:srgbClr val="000000"/>
              </a:solidFill>
              <a:latin typeface="Calibri"/>
              <a:ea typeface="Calibri"/>
              <a:cs typeface="Calibri"/>
              <a:sym typeface="Calibri"/>
            </a:endParaRPr>
          </a:p>
        </p:txBody>
      </p:sp>
      <p:sp>
        <p:nvSpPr>
          <p:cNvPr id="224" name="Google Shape;224;p10"/>
          <p:cNvSpPr txBox="1"/>
          <p:nvPr/>
        </p:nvSpPr>
        <p:spPr>
          <a:xfrm>
            <a:off x="3050703" y="4038576"/>
            <a:ext cx="3682800" cy="6465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Tapiwa Munyanyi, </a:t>
            </a:r>
            <a:endParaRPr sz="1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Senior Men’s Player</a:t>
            </a:r>
            <a:endParaRPr sz="1800" b="0" i="0" u="none" strike="noStrike" cap="none">
              <a:solidFill>
                <a:schemeClr val="dk1"/>
              </a:solidFill>
              <a:latin typeface="Arial"/>
              <a:ea typeface="Arial"/>
              <a:cs typeface="Arial"/>
              <a:sym typeface="Arial"/>
            </a:endParaRPr>
          </a:p>
        </p:txBody>
      </p:sp>
      <p:sp>
        <p:nvSpPr>
          <p:cNvPr id="225" name="Google Shape;225;p10"/>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1900"/>
                                        <p:tgtEl>
                                          <p:spTgt spid="221"/>
                                        </p:tgtEl>
                                      </p:cBhvr>
                                    </p:animEffect>
                                  </p:childTnLst>
                                </p:cTn>
                              </p:par>
                              <p:par>
                                <p:cTn id="11" presetID="10" presetClass="entr" presetSubtype="0" fill="hold" nodeType="withEffect">
                                  <p:stCondLst>
                                    <p:cond delay="0"/>
                                  </p:stCondLst>
                                  <p:childTnLst>
                                    <p:set>
                                      <p:cBhvr>
                                        <p:cTn id="12" dur="1" fill="hold">
                                          <p:stCondLst>
                                            <p:cond delay="0"/>
                                          </p:stCondLst>
                                        </p:cTn>
                                        <p:tgtEl>
                                          <p:spTgt spid="222"/>
                                        </p:tgtEl>
                                        <p:attrNameLst>
                                          <p:attrName>style.visibility</p:attrName>
                                        </p:attrNameLst>
                                      </p:cBhvr>
                                      <p:to>
                                        <p:strVal val="visible"/>
                                      </p:to>
                                    </p:set>
                                    <p:animEffect transition="in" filter="fade">
                                      <p:cBhvr>
                                        <p:cTn id="13" dur="2000"/>
                                        <p:tgtEl>
                                          <p:spTgt spid="22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2000"/>
                                        <p:tgtEl>
                                          <p:spTgt spid="220"/>
                                        </p:tgtEl>
                                      </p:cBhvr>
                                    </p:animEffect>
                                  </p:childTnLst>
                                </p:cTn>
                              </p:par>
                              <p:par>
                                <p:cTn id="18" presetID="10" presetClass="entr" presetSubtype="0" fill="hold" nodeType="withEffect">
                                  <p:stCondLst>
                                    <p:cond delay="0"/>
                                  </p:stCondLst>
                                  <p:childTnLst>
                                    <p:set>
                                      <p:cBhvr>
                                        <p:cTn id="19" dur="1" fill="hold">
                                          <p:stCondLst>
                                            <p:cond delay="0"/>
                                          </p:stCondLst>
                                        </p:cTn>
                                        <p:tgtEl>
                                          <p:spTgt spid="224"/>
                                        </p:tgtEl>
                                        <p:attrNameLst>
                                          <p:attrName>style.visibility</p:attrName>
                                        </p:attrNameLst>
                                      </p:cBhvr>
                                      <p:to>
                                        <p:strVal val="visible"/>
                                      </p:to>
                                    </p:set>
                                    <p:animEffect transition="in" filter="fade">
                                      <p:cBhvr>
                                        <p:cTn id="20" dur="19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2"/>
          <p:cNvPicPr preferRelativeResize="0"/>
          <p:nvPr/>
        </p:nvPicPr>
        <p:blipFill rotWithShape="1">
          <a:blip r:embed="rId3">
            <a:alphaModFix amt="28000"/>
          </a:blip>
          <a:srcRect b="31866"/>
          <a:stretch/>
        </p:blipFill>
        <p:spPr>
          <a:xfrm>
            <a:off x="0" y="0"/>
            <a:ext cx="13334999" cy="5638800"/>
          </a:xfrm>
          <a:prstGeom prst="rect">
            <a:avLst/>
          </a:prstGeom>
          <a:noFill/>
          <a:ln>
            <a:noFill/>
          </a:ln>
        </p:spPr>
      </p:pic>
      <p:sp>
        <p:nvSpPr>
          <p:cNvPr id="231" name="Google Shape;231;p12"/>
          <p:cNvSpPr txBox="1">
            <a:spLocks noGrp="1"/>
          </p:cNvSpPr>
          <p:nvPr>
            <p:ph type="title"/>
          </p:nvPr>
        </p:nvSpPr>
        <p:spPr>
          <a:xfrm>
            <a:off x="5458025" y="708938"/>
            <a:ext cx="5080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Breeze” (Italy) </a:t>
            </a:r>
            <a:endParaRPr/>
          </a:p>
        </p:txBody>
      </p:sp>
      <p:sp>
        <p:nvSpPr>
          <p:cNvPr id="232" name="Google Shape;232;p12"/>
          <p:cNvSpPr txBox="1"/>
          <p:nvPr/>
        </p:nvSpPr>
        <p:spPr>
          <a:xfrm>
            <a:off x="5419475" y="2429525"/>
            <a:ext cx="51573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3000" b="0" i="0" u="none" strike="noStrike" cap="none">
                <a:solidFill>
                  <a:schemeClr val="dk1"/>
                </a:solidFill>
                <a:latin typeface="Arial"/>
                <a:ea typeface="Arial"/>
                <a:cs typeface="Arial"/>
                <a:sym typeface="Arial"/>
              </a:rPr>
              <a:t>"It made me feel </a:t>
            </a:r>
            <a:r>
              <a:rPr lang="en-US" sz="3000" b="1" i="0" u="none" strike="noStrike" cap="none">
                <a:solidFill>
                  <a:schemeClr val="dk1"/>
                </a:solidFill>
                <a:latin typeface="Arial"/>
                <a:ea typeface="Arial"/>
                <a:cs typeface="Arial"/>
                <a:sym typeface="Arial"/>
              </a:rPr>
              <a:t>part of a community</a:t>
            </a:r>
            <a:r>
              <a:rPr lang="en-US" sz="3000" b="0" i="0" u="none" strike="noStrike" cap="none">
                <a:solidFill>
                  <a:schemeClr val="dk1"/>
                </a:solidFill>
                <a:latin typeface="Arial"/>
                <a:ea typeface="Arial"/>
                <a:cs typeface="Arial"/>
                <a:sym typeface="Arial"/>
              </a:rPr>
              <a:t> and helped me to integrate“</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3000" b="0" i="0" u="none" strike="noStrike" cap="none">
              <a:solidFill>
                <a:schemeClr val="dk1"/>
              </a:solidFill>
              <a:latin typeface="Calibri"/>
              <a:ea typeface="Calibri"/>
              <a:cs typeface="Calibri"/>
              <a:sym typeface="Calibri"/>
            </a:endParaRPr>
          </a:p>
        </p:txBody>
      </p:sp>
      <p:pic>
        <p:nvPicPr>
          <p:cNvPr id="233" name="Google Shape;233;p12" descr="A person wearing glasses&#10;&#10;Description automatically generated with low confidence"/>
          <p:cNvPicPr preferRelativeResize="0"/>
          <p:nvPr/>
        </p:nvPicPr>
        <p:blipFill rotWithShape="1">
          <a:blip r:embed="rId4">
            <a:alphaModFix/>
          </a:blip>
          <a:srcRect t="11079" r="8609" b="27437"/>
          <a:stretch/>
        </p:blipFill>
        <p:spPr>
          <a:xfrm>
            <a:off x="358298" y="422740"/>
            <a:ext cx="3331075" cy="458673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
        <p:nvSpPr>
          <p:cNvPr id="234" name="Google Shape;234;p12"/>
          <p:cNvSpPr txBox="1"/>
          <p:nvPr/>
        </p:nvSpPr>
        <p:spPr>
          <a:xfrm>
            <a:off x="7487052" y="4237451"/>
            <a:ext cx="3682800" cy="9234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Fabrizio Contini</a:t>
            </a:r>
            <a:endParaRPr sz="1800"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Senior Men’s Player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35" name="Google Shape;235;p12"/>
          <p:cNvSpPr txBox="1"/>
          <p:nvPr/>
        </p:nvSpPr>
        <p:spPr>
          <a:xfrm>
            <a:off x="9177900" y="422750"/>
            <a:ext cx="2241600" cy="5232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New Canadians</a:t>
            </a:r>
            <a:endParaRPr sz="2200" b="1" i="0" u="none" strike="noStrike" cap="none">
              <a:solidFill>
                <a:srgbClr val="000000"/>
              </a:solidFill>
              <a:latin typeface="Calibri"/>
              <a:ea typeface="Calibri"/>
              <a:cs typeface="Calibri"/>
              <a:sym typeface="Calibri"/>
            </a:endParaRPr>
          </a:p>
        </p:txBody>
      </p:sp>
      <p:sp>
        <p:nvSpPr>
          <p:cNvPr id="236" name="Google Shape;236;p12"/>
          <p:cNvSpPr txBox="1"/>
          <p:nvPr/>
        </p:nvSpPr>
        <p:spPr>
          <a:xfrm>
            <a:off x="4646700" y="4273375"/>
            <a:ext cx="7576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7" name="Google Shape;237;p12"/>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4"/>
                                        </p:tgtEl>
                                        <p:attrNameLst>
                                          <p:attrName>style.visibility</p:attrName>
                                        </p:attrNameLst>
                                      </p:cBhvr>
                                      <p:to>
                                        <p:strVal val="visible"/>
                                      </p:to>
                                    </p:set>
                                    <p:animEffect transition="in" filter="fade">
                                      <p:cBhvr>
                                        <p:cTn id="10"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1d39f1b7aef_0_302"/>
          <p:cNvPicPr preferRelativeResize="0"/>
          <p:nvPr/>
        </p:nvPicPr>
        <p:blipFill rotWithShape="1">
          <a:blip r:embed="rId3">
            <a:alphaModFix amt="28000"/>
          </a:blip>
          <a:srcRect b="31866"/>
          <a:stretch/>
        </p:blipFill>
        <p:spPr>
          <a:xfrm>
            <a:off x="0" y="0"/>
            <a:ext cx="13334999" cy="5638800"/>
          </a:xfrm>
          <a:prstGeom prst="rect">
            <a:avLst/>
          </a:prstGeom>
          <a:noFill/>
          <a:ln>
            <a:noFill/>
          </a:ln>
        </p:spPr>
      </p:pic>
      <p:sp>
        <p:nvSpPr>
          <p:cNvPr id="243" name="Google Shape;243;g1d39f1b7aef_0_302"/>
          <p:cNvSpPr txBox="1">
            <a:spLocks noGrp="1"/>
          </p:cNvSpPr>
          <p:nvPr>
            <p:ph type="title"/>
          </p:nvPr>
        </p:nvSpPr>
        <p:spPr>
          <a:xfrm>
            <a:off x="838200" y="517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Yoshi (Japan)</a:t>
            </a:r>
            <a:endParaRPr/>
          </a:p>
        </p:txBody>
      </p:sp>
      <p:sp>
        <p:nvSpPr>
          <p:cNvPr id="244" name="Google Shape;244;g1d39f1b7aef_0_302"/>
          <p:cNvSpPr txBox="1"/>
          <p:nvPr/>
        </p:nvSpPr>
        <p:spPr>
          <a:xfrm>
            <a:off x="1313075" y="1768275"/>
            <a:ext cx="56814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2600" b="0" i="0" u="none" strike="noStrike" cap="none">
                <a:solidFill>
                  <a:schemeClr val="dk1"/>
                </a:solidFill>
                <a:latin typeface="Arial"/>
                <a:ea typeface="Arial"/>
                <a:cs typeface="Arial"/>
                <a:sym typeface="Arial"/>
              </a:rPr>
              <a:t>“This team </a:t>
            </a:r>
            <a:r>
              <a:rPr lang="en-US" sz="2600" b="1" i="0" u="none" strike="noStrike" cap="none">
                <a:solidFill>
                  <a:schemeClr val="dk1"/>
                </a:solidFill>
                <a:latin typeface="Arial"/>
                <a:ea typeface="Arial"/>
                <a:cs typeface="Arial"/>
                <a:sym typeface="Arial"/>
              </a:rPr>
              <a:t>made me love Halifax</a:t>
            </a:r>
            <a:r>
              <a:rPr lang="en-US" sz="2600" b="0" i="0" u="none" strike="noStrike" cap="none">
                <a:solidFill>
                  <a:schemeClr val="dk1"/>
                </a:solidFill>
                <a:latin typeface="Arial"/>
                <a:ea typeface="Arial"/>
                <a:cs typeface="Arial"/>
                <a:sym typeface="Arial"/>
              </a:rPr>
              <a:t>.”</a:t>
            </a: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2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2600" b="0" i="0" u="none" strike="noStrike" cap="none">
                <a:solidFill>
                  <a:schemeClr val="dk1"/>
                </a:solidFill>
                <a:latin typeface="Arial"/>
                <a:ea typeface="Arial"/>
                <a:cs typeface="Arial"/>
                <a:sym typeface="Arial"/>
              </a:rPr>
              <a:t>“If I hadn't joined the club, I would have found Halifax boring and </a:t>
            </a:r>
            <a:r>
              <a:rPr lang="en-US" sz="2600" b="1" i="0" u="none" strike="noStrike" cap="none">
                <a:solidFill>
                  <a:schemeClr val="dk1"/>
                </a:solidFill>
                <a:latin typeface="Arial"/>
                <a:ea typeface="Arial"/>
                <a:cs typeface="Arial"/>
                <a:sym typeface="Arial"/>
              </a:rPr>
              <a:t>would have moved to Toronto or Vancouver</a:t>
            </a:r>
            <a:r>
              <a:rPr lang="en-US" sz="2600" b="0" i="0" u="none" strike="noStrike" cap="none">
                <a:solidFill>
                  <a:schemeClr val="dk1"/>
                </a:solidFill>
                <a:latin typeface="Arial"/>
                <a:ea typeface="Arial"/>
                <a:cs typeface="Arial"/>
                <a:sym typeface="Arial"/>
              </a:rPr>
              <a:t>.”</a:t>
            </a:r>
            <a:r>
              <a:rPr lang="en-US" sz="2600" b="0" i="0" u="none" strike="noStrike" cap="none">
                <a:solidFill>
                  <a:srgbClr val="000000"/>
                </a:solidFill>
                <a:latin typeface="Arial"/>
                <a:ea typeface="Arial"/>
                <a:cs typeface="Arial"/>
                <a:sym typeface="Arial"/>
              </a:rPr>
              <a:t> </a:t>
            </a:r>
            <a:br>
              <a:rPr lang="en-US" sz="2600" b="0" i="0" u="none" strike="noStrike" cap="none">
                <a:solidFill>
                  <a:srgbClr val="000000"/>
                </a:solidFill>
                <a:latin typeface="Arial"/>
                <a:ea typeface="Arial"/>
                <a:cs typeface="Arial"/>
                <a:sym typeface="Arial"/>
              </a:rPr>
            </a:br>
            <a:br>
              <a:rPr lang="en-US" sz="2600" b="0" i="0" u="none" strike="noStrike" cap="none">
                <a:solidFill>
                  <a:srgbClr val="000000"/>
                </a:solidFill>
                <a:latin typeface="Arial"/>
                <a:ea typeface="Arial"/>
                <a:cs typeface="Arial"/>
                <a:sym typeface="Arial"/>
              </a:rPr>
            </a:br>
            <a:endParaRPr sz="2600" b="0" i="0" u="none" strike="noStrike" cap="none">
              <a:solidFill>
                <a:schemeClr val="dk1"/>
              </a:solidFill>
              <a:latin typeface="Arial"/>
              <a:ea typeface="Arial"/>
              <a:cs typeface="Arial"/>
              <a:sym typeface="Arial"/>
            </a:endParaRPr>
          </a:p>
        </p:txBody>
      </p:sp>
      <p:pic>
        <p:nvPicPr>
          <p:cNvPr id="245" name="Google Shape;245;g1d39f1b7aef_0_302" descr="A picture containing grass, outdoor, sky, field&#10;&#10;Description automatically generated"/>
          <p:cNvPicPr preferRelativeResize="0"/>
          <p:nvPr/>
        </p:nvPicPr>
        <p:blipFill rotWithShape="1">
          <a:blip r:embed="rId4">
            <a:alphaModFix/>
          </a:blip>
          <a:srcRect l="38656" t="37906" r="42211" b="31296"/>
          <a:stretch/>
        </p:blipFill>
        <p:spPr>
          <a:xfrm>
            <a:off x="8272350" y="238650"/>
            <a:ext cx="3197450" cy="514722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411"/>
              </a:srgbClr>
            </a:outerShdw>
          </a:effectLst>
        </p:spPr>
      </p:pic>
      <p:sp>
        <p:nvSpPr>
          <p:cNvPr id="246" name="Google Shape;246;g1d39f1b7aef_0_302"/>
          <p:cNvSpPr txBox="1"/>
          <p:nvPr/>
        </p:nvSpPr>
        <p:spPr>
          <a:xfrm>
            <a:off x="8422640" y="4488826"/>
            <a:ext cx="36828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47" name="Google Shape;247;g1d39f1b7aef_0_302"/>
          <p:cNvSpPr txBox="1"/>
          <p:nvPr/>
        </p:nvSpPr>
        <p:spPr>
          <a:xfrm>
            <a:off x="535675" y="342800"/>
            <a:ext cx="8568900" cy="5232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New Canadians</a:t>
            </a:r>
            <a:endParaRPr sz="2200" b="1" i="0" u="none" strike="noStrike" cap="none">
              <a:solidFill>
                <a:srgbClr val="000000"/>
              </a:solidFill>
              <a:latin typeface="Calibri"/>
              <a:ea typeface="Calibri"/>
              <a:cs typeface="Calibri"/>
              <a:sym typeface="Calibri"/>
            </a:endParaRPr>
          </a:p>
        </p:txBody>
      </p:sp>
      <p:sp>
        <p:nvSpPr>
          <p:cNvPr id="248" name="Google Shape;248;g1d39f1b7aef_0_302"/>
          <p:cNvSpPr txBox="1"/>
          <p:nvPr/>
        </p:nvSpPr>
        <p:spPr>
          <a:xfrm>
            <a:off x="3812703" y="4038576"/>
            <a:ext cx="3682800" cy="9234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Yoshiki Takamiya</a:t>
            </a:r>
            <a:endParaRPr sz="1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Arial"/>
                <a:ea typeface="Arial"/>
                <a:cs typeface="Arial"/>
                <a:sym typeface="Arial"/>
              </a:rPr>
              <a:t>Halifax RFC, 2022 </a:t>
            </a:r>
            <a:endParaRPr sz="18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49" name="Google Shape;249;g1d39f1b7aef_0_302"/>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1d4158e1e46_0_364"/>
          <p:cNvPicPr preferRelativeResize="0"/>
          <p:nvPr/>
        </p:nvPicPr>
        <p:blipFill rotWithShape="1">
          <a:blip r:embed="rId3">
            <a:alphaModFix amt="19000"/>
          </a:blip>
          <a:srcRect/>
          <a:stretch/>
        </p:blipFill>
        <p:spPr>
          <a:xfrm>
            <a:off x="-427825" y="-8075"/>
            <a:ext cx="13301688" cy="6249500"/>
          </a:xfrm>
          <a:prstGeom prst="rect">
            <a:avLst/>
          </a:prstGeom>
          <a:noFill/>
          <a:ln>
            <a:noFill/>
          </a:ln>
        </p:spPr>
      </p:pic>
      <p:sp>
        <p:nvSpPr>
          <p:cNvPr id="255" name="Google Shape;255;g1d4158e1e46_0_3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Emma</a:t>
            </a:r>
            <a:endParaRPr/>
          </a:p>
        </p:txBody>
      </p:sp>
      <p:sp>
        <p:nvSpPr>
          <p:cNvPr id="256" name="Google Shape;256;g1d4158e1e46_0_364"/>
          <p:cNvSpPr txBox="1"/>
          <p:nvPr/>
        </p:nvSpPr>
        <p:spPr>
          <a:xfrm>
            <a:off x="1176474" y="1768275"/>
            <a:ext cx="5925300" cy="206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3200" b="0" i="0" u="none" strike="noStrike" cap="none">
                <a:solidFill>
                  <a:schemeClr val="dk1"/>
                </a:solidFill>
                <a:latin typeface="Arial"/>
                <a:ea typeface="Arial"/>
                <a:cs typeface="Arial"/>
                <a:sym typeface="Arial"/>
              </a:rPr>
              <a:t>"Every club I’ve played for overseas had a clubhouse. </a:t>
            </a:r>
            <a:r>
              <a:rPr lang="en-US" sz="3200" b="1" i="0" u="none" strike="noStrike" cap="none">
                <a:solidFill>
                  <a:schemeClr val="dk1"/>
                </a:solidFill>
                <a:latin typeface="Arial"/>
                <a:ea typeface="Arial"/>
                <a:cs typeface="Arial"/>
                <a:sym typeface="Arial"/>
              </a:rPr>
              <a:t>That’s how the sport builds community</a:t>
            </a:r>
            <a:r>
              <a:rPr lang="en-US" sz="3200" b="0" i="0" u="none" strike="noStrike" cap="none">
                <a:solidFill>
                  <a:schemeClr val="dk1"/>
                </a:solidFill>
                <a:latin typeface="Arial"/>
                <a:ea typeface="Arial"/>
                <a:cs typeface="Arial"/>
                <a:sym typeface="Arial"/>
              </a:rPr>
              <a:t>"</a:t>
            </a:r>
            <a:endParaRPr sz="3200" b="0" i="0" u="none" strike="noStrike" cap="none">
              <a:solidFill>
                <a:schemeClr val="dk1"/>
              </a:solidFill>
              <a:latin typeface="Calibri"/>
              <a:ea typeface="Calibri"/>
              <a:cs typeface="Calibri"/>
              <a:sym typeface="Calibri"/>
            </a:endParaRPr>
          </a:p>
        </p:txBody>
      </p:sp>
      <p:pic>
        <p:nvPicPr>
          <p:cNvPr id="257" name="Google Shape;257;g1d4158e1e46_0_364" descr="A person smiling in front of a red wall&#10;&#10;Description automatically generated with medium confidence"/>
          <p:cNvPicPr preferRelativeResize="0"/>
          <p:nvPr/>
        </p:nvPicPr>
        <p:blipFill rotWithShape="1">
          <a:blip r:embed="rId4">
            <a:alphaModFix/>
          </a:blip>
          <a:srcRect l="21975" r="21631"/>
          <a:stretch/>
        </p:blipFill>
        <p:spPr>
          <a:xfrm>
            <a:off x="7109200" y="364500"/>
            <a:ext cx="4815276" cy="480092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411"/>
              </a:srgbClr>
            </a:outerShdw>
          </a:effectLst>
        </p:spPr>
      </p:pic>
      <p:sp>
        <p:nvSpPr>
          <p:cNvPr id="258" name="Google Shape;258;g1d4158e1e46_0_364"/>
          <p:cNvSpPr txBox="1"/>
          <p:nvPr/>
        </p:nvSpPr>
        <p:spPr>
          <a:xfrm>
            <a:off x="3189921" y="3879226"/>
            <a:ext cx="6400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Emma Taylor,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Veteran of Canada’s National team</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Halifax RFC member since 2012</a:t>
            </a:r>
            <a:endParaRPr sz="1800" b="0" i="0" u="none" strike="noStrike" cap="none">
              <a:solidFill>
                <a:schemeClr val="dk1"/>
              </a:solidFill>
              <a:latin typeface="Arial"/>
              <a:ea typeface="Arial"/>
              <a:cs typeface="Arial"/>
              <a:sym typeface="Arial"/>
            </a:endParaRPr>
          </a:p>
        </p:txBody>
      </p:sp>
      <p:sp>
        <p:nvSpPr>
          <p:cNvPr id="259" name="Google Shape;259;g1d4158e1e46_0_364"/>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d4158e1e46_0_199"/>
          <p:cNvSpPr txBox="1">
            <a:spLocks noGrp="1"/>
          </p:cNvSpPr>
          <p:nvPr>
            <p:ph type="title"/>
          </p:nvPr>
        </p:nvSpPr>
        <p:spPr>
          <a:xfrm>
            <a:off x="198120" y="349588"/>
            <a:ext cx="6984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Timeline</a:t>
            </a:r>
            <a:endParaRPr/>
          </a:p>
        </p:txBody>
      </p:sp>
      <p:grpSp>
        <p:nvGrpSpPr>
          <p:cNvPr id="265" name="Google Shape;265;g1d4158e1e46_0_199"/>
          <p:cNvGrpSpPr/>
          <p:nvPr/>
        </p:nvGrpSpPr>
        <p:grpSpPr>
          <a:xfrm>
            <a:off x="1146175" y="1539085"/>
            <a:ext cx="10233710" cy="4429056"/>
            <a:chOff x="1707" y="1016028"/>
            <a:chExt cx="8124571" cy="3386646"/>
          </a:xfrm>
        </p:grpSpPr>
        <p:sp>
          <p:nvSpPr>
            <p:cNvPr id="266" name="Google Shape;266;g1d4158e1e46_0_199"/>
            <p:cNvSpPr/>
            <p:nvPr/>
          </p:nvSpPr>
          <p:spPr>
            <a:xfrm>
              <a:off x="1707" y="2365888"/>
              <a:ext cx="1119600" cy="1119600"/>
            </a:xfrm>
            <a:prstGeom prst="donut">
              <a:avLst>
                <a:gd name="adj" fmla="val 2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d4158e1e46_0_199"/>
            <p:cNvSpPr/>
            <p:nvPr/>
          </p:nvSpPr>
          <p:spPr>
            <a:xfrm rot="-3899882">
              <a:off x="396184" y="1453173"/>
              <a:ext cx="1391934" cy="6706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1d4158e1e46_0_199"/>
            <p:cNvSpPr txBox="1"/>
            <p:nvPr/>
          </p:nvSpPr>
          <p:spPr>
            <a:xfrm rot="-3899882">
              <a:off x="396184" y="1453173"/>
              <a:ext cx="1391934" cy="670666"/>
            </a:xfrm>
            <a:prstGeom prst="rect">
              <a:avLst/>
            </a:prstGeom>
            <a:noFill/>
            <a:ln>
              <a:noFill/>
            </a:ln>
          </p:spPr>
          <p:txBody>
            <a:bodyPr spcFirstLastPara="1" wrap="square" lIns="121900" tIns="0" rIns="0" bIns="0" anchor="ctr"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0" i="0" u="none" strike="noStrike" cap="none">
                  <a:solidFill>
                    <a:schemeClr val="dk1"/>
                  </a:solidFill>
                  <a:latin typeface="Calibri"/>
                  <a:ea typeface="Calibri"/>
                  <a:cs typeface="Calibri"/>
                  <a:sym typeface="Calibri"/>
                </a:rPr>
                <a:t>2023</a:t>
              </a:r>
              <a:endParaRPr sz="1400" b="0" i="0" u="none" strike="noStrike" cap="none">
                <a:solidFill>
                  <a:srgbClr val="000000"/>
                </a:solidFill>
                <a:latin typeface="Arial"/>
                <a:ea typeface="Arial"/>
                <a:cs typeface="Arial"/>
                <a:sym typeface="Arial"/>
              </a:endParaRPr>
            </a:p>
          </p:txBody>
        </p:sp>
        <p:sp>
          <p:nvSpPr>
            <p:cNvPr id="269" name="Google Shape;269;g1d4158e1e46_0_199"/>
            <p:cNvSpPr/>
            <p:nvPr/>
          </p:nvSpPr>
          <p:spPr>
            <a:xfrm>
              <a:off x="1205753" y="2635142"/>
              <a:ext cx="581100" cy="5811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1d4158e1e46_0_199"/>
            <p:cNvSpPr/>
            <p:nvPr/>
          </p:nvSpPr>
          <p:spPr>
            <a:xfrm rot="-3900332">
              <a:off x="517339" y="3444006"/>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1d4158e1e46_0_199"/>
            <p:cNvSpPr txBox="1"/>
            <p:nvPr/>
          </p:nvSpPr>
          <p:spPr>
            <a:xfrm rot="-3900332">
              <a:off x="517339" y="3444006"/>
              <a:ext cx="1204172" cy="580610"/>
            </a:xfrm>
            <a:prstGeom prst="rect">
              <a:avLst/>
            </a:prstGeom>
            <a:noFill/>
            <a:ln>
              <a:noFill/>
            </a:ln>
          </p:spPr>
          <p:txBody>
            <a:bodyPr spcFirstLastPara="1" wrap="square" lIns="0" tIns="0" rIns="35550" bIns="0" anchor="ctr" anchorCtr="0">
              <a:noAutofit/>
            </a:bodyPr>
            <a:lstStyle/>
            <a:p>
              <a:pPr marL="0" marR="0" lvl="0" indent="0" algn="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Public Consultation</a:t>
              </a:r>
              <a:endParaRPr sz="1400" b="0" i="0" u="none" strike="noStrike" cap="none">
                <a:solidFill>
                  <a:srgbClr val="000000"/>
                </a:solidFill>
                <a:latin typeface="Arial"/>
                <a:ea typeface="Arial"/>
                <a:cs typeface="Arial"/>
                <a:sym typeface="Arial"/>
              </a:endParaRPr>
            </a:p>
          </p:txBody>
        </p:sp>
        <p:sp>
          <p:nvSpPr>
            <p:cNvPr id="272" name="Google Shape;272;g1d4158e1e46_0_199"/>
            <p:cNvSpPr/>
            <p:nvPr/>
          </p:nvSpPr>
          <p:spPr>
            <a:xfrm rot="-3900332">
              <a:off x="1271162" y="1826772"/>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1d4158e1e46_0_199"/>
            <p:cNvSpPr/>
            <p:nvPr/>
          </p:nvSpPr>
          <p:spPr>
            <a:xfrm>
              <a:off x="1871202" y="2635142"/>
              <a:ext cx="581100" cy="5811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1d4158e1e46_0_199"/>
            <p:cNvSpPr/>
            <p:nvPr/>
          </p:nvSpPr>
          <p:spPr>
            <a:xfrm rot="-3900332">
              <a:off x="1182788" y="3444006"/>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1d4158e1e46_0_199"/>
            <p:cNvSpPr txBox="1"/>
            <p:nvPr/>
          </p:nvSpPr>
          <p:spPr>
            <a:xfrm rot="-3900332">
              <a:off x="1182788" y="3444006"/>
              <a:ext cx="1204172" cy="580610"/>
            </a:xfrm>
            <a:prstGeom prst="rect">
              <a:avLst/>
            </a:prstGeom>
            <a:noFill/>
            <a:ln>
              <a:noFill/>
            </a:ln>
          </p:spPr>
          <p:txBody>
            <a:bodyPr spcFirstLastPara="1" wrap="square" lIns="0" tIns="0" rIns="35550" bIns="0" anchor="ctr" anchorCtr="0">
              <a:noAutofit/>
            </a:bodyPr>
            <a:lstStyle/>
            <a:p>
              <a:pPr marL="0" marR="0" lvl="0" indent="0" algn="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Site Planning</a:t>
              </a:r>
              <a:endParaRPr sz="1400" b="0" i="0" u="none" strike="noStrike" cap="none">
                <a:solidFill>
                  <a:srgbClr val="000000"/>
                </a:solidFill>
                <a:latin typeface="Arial"/>
                <a:ea typeface="Arial"/>
                <a:cs typeface="Arial"/>
                <a:sym typeface="Arial"/>
              </a:endParaRPr>
            </a:p>
          </p:txBody>
        </p:sp>
        <p:sp>
          <p:nvSpPr>
            <p:cNvPr id="276" name="Google Shape;276;g1d4158e1e46_0_199"/>
            <p:cNvSpPr/>
            <p:nvPr/>
          </p:nvSpPr>
          <p:spPr>
            <a:xfrm rot="-3900332">
              <a:off x="1936610" y="1826772"/>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1d4158e1e46_0_199"/>
            <p:cNvSpPr/>
            <p:nvPr/>
          </p:nvSpPr>
          <p:spPr>
            <a:xfrm>
              <a:off x="2536650" y="2635142"/>
              <a:ext cx="581100" cy="5811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1d4158e1e46_0_199"/>
            <p:cNvSpPr/>
            <p:nvPr/>
          </p:nvSpPr>
          <p:spPr>
            <a:xfrm rot="-3900332">
              <a:off x="1848237" y="3444006"/>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d4158e1e46_0_199"/>
            <p:cNvSpPr txBox="1"/>
            <p:nvPr/>
          </p:nvSpPr>
          <p:spPr>
            <a:xfrm rot="-3900332">
              <a:off x="1848237" y="3444006"/>
              <a:ext cx="1204172" cy="580610"/>
            </a:xfrm>
            <a:prstGeom prst="rect">
              <a:avLst/>
            </a:prstGeom>
            <a:noFill/>
            <a:ln>
              <a:noFill/>
            </a:ln>
          </p:spPr>
          <p:txBody>
            <a:bodyPr spcFirstLastPara="1" wrap="square" lIns="0" tIns="0" rIns="35550" bIns="0" anchor="ctr" anchorCtr="0">
              <a:noAutofit/>
            </a:bodyPr>
            <a:lstStyle/>
            <a:p>
              <a:pPr marL="0" marR="0" lvl="0" indent="0" algn="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Design and detailed costing</a:t>
              </a:r>
              <a:endParaRPr sz="1400" b="0" i="0" u="none" strike="noStrike" cap="none">
                <a:solidFill>
                  <a:srgbClr val="000000"/>
                </a:solidFill>
                <a:latin typeface="Arial"/>
                <a:ea typeface="Arial"/>
                <a:cs typeface="Arial"/>
                <a:sym typeface="Arial"/>
              </a:endParaRPr>
            </a:p>
          </p:txBody>
        </p:sp>
        <p:sp>
          <p:nvSpPr>
            <p:cNvPr id="280" name="Google Shape;280;g1d4158e1e46_0_199"/>
            <p:cNvSpPr/>
            <p:nvPr/>
          </p:nvSpPr>
          <p:spPr>
            <a:xfrm rot="-3900332">
              <a:off x="2602059" y="1826772"/>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1d4158e1e46_0_199"/>
            <p:cNvSpPr/>
            <p:nvPr/>
          </p:nvSpPr>
          <p:spPr>
            <a:xfrm>
              <a:off x="3202189" y="2365888"/>
              <a:ext cx="1119600" cy="1119600"/>
            </a:xfrm>
            <a:prstGeom prst="donut">
              <a:avLst>
                <a:gd name="adj" fmla="val 2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1d4158e1e46_0_199"/>
            <p:cNvSpPr/>
            <p:nvPr/>
          </p:nvSpPr>
          <p:spPr>
            <a:xfrm rot="-3899882">
              <a:off x="3596665" y="1453173"/>
              <a:ext cx="1391934" cy="6706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1d4158e1e46_0_199"/>
            <p:cNvSpPr txBox="1"/>
            <p:nvPr/>
          </p:nvSpPr>
          <p:spPr>
            <a:xfrm rot="-3899882">
              <a:off x="3596665" y="1453173"/>
              <a:ext cx="1391934" cy="670666"/>
            </a:xfrm>
            <a:prstGeom prst="rect">
              <a:avLst/>
            </a:prstGeom>
            <a:noFill/>
            <a:ln>
              <a:noFill/>
            </a:ln>
          </p:spPr>
          <p:txBody>
            <a:bodyPr spcFirstLastPara="1" wrap="square" lIns="121900" tIns="0" rIns="0" bIns="0" anchor="ctr"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0" i="0" u="none" strike="noStrike" cap="none">
                  <a:solidFill>
                    <a:schemeClr val="dk1"/>
                  </a:solidFill>
                  <a:latin typeface="Calibri"/>
                  <a:ea typeface="Calibri"/>
                  <a:cs typeface="Calibri"/>
                  <a:sym typeface="Calibri"/>
                </a:rPr>
                <a:t>2024</a:t>
              </a:r>
              <a:endParaRPr sz="1400" b="0" i="0" u="none" strike="noStrike" cap="none">
                <a:solidFill>
                  <a:srgbClr val="000000"/>
                </a:solidFill>
                <a:latin typeface="Arial"/>
                <a:ea typeface="Arial"/>
                <a:cs typeface="Arial"/>
                <a:sym typeface="Arial"/>
              </a:endParaRPr>
            </a:p>
          </p:txBody>
        </p:sp>
        <p:sp>
          <p:nvSpPr>
            <p:cNvPr id="284" name="Google Shape;284;g1d4158e1e46_0_199"/>
            <p:cNvSpPr/>
            <p:nvPr/>
          </p:nvSpPr>
          <p:spPr>
            <a:xfrm>
              <a:off x="4406234" y="2635142"/>
              <a:ext cx="581100" cy="5811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1d4158e1e46_0_199"/>
            <p:cNvSpPr/>
            <p:nvPr/>
          </p:nvSpPr>
          <p:spPr>
            <a:xfrm rot="-3900332">
              <a:off x="3717821" y="3444006"/>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1d4158e1e46_0_199"/>
            <p:cNvSpPr txBox="1"/>
            <p:nvPr/>
          </p:nvSpPr>
          <p:spPr>
            <a:xfrm rot="-3900332">
              <a:off x="3717821" y="3444006"/>
              <a:ext cx="1204172" cy="580610"/>
            </a:xfrm>
            <a:prstGeom prst="rect">
              <a:avLst/>
            </a:prstGeom>
            <a:noFill/>
            <a:ln>
              <a:noFill/>
            </a:ln>
          </p:spPr>
          <p:txBody>
            <a:bodyPr spcFirstLastPara="1" wrap="square" lIns="0" tIns="0" rIns="35550" bIns="0" anchor="ctr" anchorCtr="0">
              <a:noAutofit/>
            </a:bodyPr>
            <a:lstStyle/>
            <a:p>
              <a:pPr marL="0" marR="0" lvl="0" indent="0" algn="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Site Development</a:t>
              </a:r>
              <a:endParaRPr sz="1400" b="0" i="0" u="none" strike="noStrike" cap="none">
                <a:solidFill>
                  <a:srgbClr val="000000"/>
                </a:solidFill>
                <a:latin typeface="Arial"/>
                <a:ea typeface="Arial"/>
                <a:cs typeface="Arial"/>
                <a:sym typeface="Arial"/>
              </a:endParaRPr>
            </a:p>
          </p:txBody>
        </p:sp>
        <p:sp>
          <p:nvSpPr>
            <p:cNvPr id="287" name="Google Shape;287;g1d4158e1e46_0_199"/>
            <p:cNvSpPr/>
            <p:nvPr/>
          </p:nvSpPr>
          <p:spPr>
            <a:xfrm rot="-3900332">
              <a:off x="4471643" y="1826772"/>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1d4158e1e46_0_199"/>
            <p:cNvSpPr/>
            <p:nvPr/>
          </p:nvSpPr>
          <p:spPr>
            <a:xfrm>
              <a:off x="5071683" y="2635142"/>
              <a:ext cx="581100" cy="5811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1d4158e1e46_0_199"/>
            <p:cNvSpPr/>
            <p:nvPr/>
          </p:nvSpPr>
          <p:spPr>
            <a:xfrm rot="-3900332">
              <a:off x="4383269" y="3444006"/>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1d4158e1e46_0_199"/>
            <p:cNvSpPr txBox="1"/>
            <p:nvPr/>
          </p:nvSpPr>
          <p:spPr>
            <a:xfrm rot="-3900332">
              <a:off x="4383269" y="3444006"/>
              <a:ext cx="1204172" cy="580610"/>
            </a:xfrm>
            <a:prstGeom prst="rect">
              <a:avLst/>
            </a:prstGeom>
            <a:noFill/>
            <a:ln>
              <a:noFill/>
            </a:ln>
          </p:spPr>
          <p:txBody>
            <a:bodyPr spcFirstLastPara="1" wrap="square" lIns="0" tIns="0" rIns="35550" bIns="0" anchor="ctr" anchorCtr="0">
              <a:noAutofit/>
            </a:bodyPr>
            <a:lstStyle/>
            <a:p>
              <a:pPr marL="0" marR="0" lvl="0" indent="0" algn="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Building Construction</a:t>
              </a:r>
              <a:endParaRPr sz="1400" b="0" i="0" u="none" strike="noStrike" cap="none">
                <a:solidFill>
                  <a:srgbClr val="000000"/>
                </a:solidFill>
                <a:latin typeface="Arial"/>
                <a:ea typeface="Arial"/>
                <a:cs typeface="Arial"/>
                <a:sym typeface="Arial"/>
              </a:endParaRPr>
            </a:p>
          </p:txBody>
        </p:sp>
        <p:sp>
          <p:nvSpPr>
            <p:cNvPr id="291" name="Google Shape;291;g1d4158e1e46_0_199"/>
            <p:cNvSpPr/>
            <p:nvPr/>
          </p:nvSpPr>
          <p:spPr>
            <a:xfrm rot="-3900332">
              <a:off x="5137092" y="1826772"/>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1d4158e1e46_0_199"/>
            <p:cNvSpPr/>
            <p:nvPr/>
          </p:nvSpPr>
          <p:spPr>
            <a:xfrm>
              <a:off x="5737221" y="2365888"/>
              <a:ext cx="1119600" cy="1119600"/>
            </a:xfrm>
            <a:prstGeom prst="donut">
              <a:avLst>
                <a:gd name="adj" fmla="val 2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d4158e1e46_0_199"/>
            <p:cNvSpPr/>
            <p:nvPr/>
          </p:nvSpPr>
          <p:spPr>
            <a:xfrm rot="-3899882">
              <a:off x="6131698" y="1453173"/>
              <a:ext cx="1391934" cy="6706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1d4158e1e46_0_199"/>
            <p:cNvSpPr txBox="1"/>
            <p:nvPr/>
          </p:nvSpPr>
          <p:spPr>
            <a:xfrm rot="-3899882">
              <a:off x="6131698" y="1453173"/>
              <a:ext cx="1391934" cy="670666"/>
            </a:xfrm>
            <a:prstGeom prst="rect">
              <a:avLst/>
            </a:prstGeom>
            <a:noFill/>
            <a:ln>
              <a:noFill/>
            </a:ln>
          </p:spPr>
          <p:txBody>
            <a:bodyPr spcFirstLastPara="1" wrap="square" lIns="121900" tIns="0" rIns="0" bIns="0" anchor="ctr"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0" i="0" u="none" strike="noStrike" cap="none">
                  <a:solidFill>
                    <a:schemeClr val="dk1"/>
                  </a:solidFill>
                  <a:latin typeface="Calibri"/>
                  <a:ea typeface="Calibri"/>
                  <a:cs typeface="Calibri"/>
                  <a:sym typeface="Calibri"/>
                </a:rPr>
                <a:t>2025</a:t>
              </a:r>
              <a:endParaRPr sz="1400" b="0" i="0" u="none" strike="noStrike" cap="none">
                <a:solidFill>
                  <a:srgbClr val="000000"/>
                </a:solidFill>
                <a:latin typeface="Arial"/>
                <a:ea typeface="Arial"/>
                <a:cs typeface="Arial"/>
                <a:sym typeface="Arial"/>
              </a:endParaRPr>
            </a:p>
          </p:txBody>
        </p:sp>
        <p:sp>
          <p:nvSpPr>
            <p:cNvPr id="295" name="Google Shape;295;g1d4158e1e46_0_199"/>
            <p:cNvSpPr/>
            <p:nvPr/>
          </p:nvSpPr>
          <p:spPr>
            <a:xfrm>
              <a:off x="6941267" y="2635142"/>
              <a:ext cx="581100" cy="5811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1d4158e1e46_0_199"/>
            <p:cNvSpPr/>
            <p:nvPr/>
          </p:nvSpPr>
          <p:spPr>
            <a:xfrm rot="-3900332">
              <a:off x="6252853" y="3444006"/>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d4158e1e46_0_199"/>
            <p:cNvSpPr txBox="1"/>
            <p:nvPr/>
          </p:nvSpPr>
          <p:spPr>
            <a:xfrm rot="-3900332">
              <a:off x="6252853" y="3444006"/>
              <a:ext cx="1204172" cy="580610"/>
            </a:xfrm>
            <a:prstGeom prst="rect">
              <a:avLst/>
            </a:prstGeom>
            <a:noFill/>
            <a:ln>
              <a:noFill/>
            </a:ln>
          </p:spPr>
          <p:txBody>
            <a:bodyPr spcFirstLastPara="1" wrap="square" lIns="0" tIns="0" rIns="35550" bIns="0" anchor="ctr" anchorCtr="0">
              <a:noAutofit/>
            </a:bodyPr>
            <a:lstStyle/>
            <a:p>
              <a:pPr marL="0" marR="0" lvl="0" indent="0" algn="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Grand Opening</a:t>
              </a:r>
              <a:endParaRPr sz="1400" b="0" i="0" u="none" strike="noStrike" cap="none">
                <a:solidFill>
                  <a:srgbClr val="000000"/>
                </a:solidFill>
                <a:latin typeface="Arial"/>
                <a:ea typeface="Arial"/>
                <a:cs typeface="Arial"/>
                <a:sym typeface="Arial"/>
              </a:endParaRPr>
            </a:p>
          </p:txBody>
        </p:sp>
        <p:sp>
          <p:nvSpPr>
            <p:cNvPr id="298" name="Google Shape;298;g1d4158e1e46_0_199"/>
            <p:cNvSpPr/>
            <p:nvPr/>
          </p:nvSpPr>
          <p:spPr>
            <a:xfrm rot="-3900332">
              <a:off x="7006675" y="1826772"/>
              <a:ext cx="1204172" cy="58061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6" descr="A picture containing water sport, surfing&#10;&#10;Description automatically generated"/>
          <p:cNvPicPr preferRelativeResize="0"/>
          <p:nvPr/>
        </p:nvPicPr>
        <p:blipFill rotWithShape="1">
          <a:blip r:embed="rId3">
            <a:alphaModFix/>
          </a:blip>
          <a:srcRect/>
          <a:stretch/>
        </p:blipFill>
        <p:spPr>
          <a:xfrm>
            <a:off x="1295400" y="2551"/>
            <a:ext cx="10924274" cy="6395252"/>
          </a:xfrm>
          <a:prstGeom prst="rect">
            <a:avLst/>
          </a:prstGeom>
          <a:noFill/>
          <a:ln>
            <a:noFill/>
          </a:ln>
        </p:spPr>
      </p:pic>
      <p:sp>
        <p:nvSpPr>
          <p:cNvPr id="304" name="Google Shape;304;p16"/>
          <p:cNvSpPr txBox="1"/>
          <p:nvPr/>
        </p:nvSpPr>
        <p:spPr>
          <a:xfrm rot="1293083">
            <a:off x="7781158" y="920961"/>
            <a:ext cx="1455345" cy="46188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Inglis Street</a:t>
            </a:r>
            <a:endParaRPr sz="1800" b="0" i="0" u="none" strike="noStrike" cap="none">
              <a:solidFill>
                <a:schemeClr val="dk1"/>
              </a:solidFill>
              <a:latin typeface="Calibri"/>
              <a:ea typeface="Calibri"/>
              <a:cs typeface="Calibri"/>
              <a:sym typeface="Calibri"/>
            </a:endParaRPr>
          </a:p>
        </p:txBody>
      </p:sp>
      <p:sp>
        <p:nvSpPr>
          <p:cNvPr id="305" name="Google Shape;305;p16"/>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6" name="Google Shape;306;p16"/>
          <p:cNvSpPr txBox="1"/>
          <p:nvPr/>
        </p:nvSpPr>
        <p:spPr>
          <a:xfrm rot="-4470">
            <a:off x="8244337" y="3021636"/>
            <a:ext cx="1614901"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Public Washrooms</a:t>
            </a:r>
            <a:endParaRPr sz="1800" b="0" i="0" u="none" strike="noStrike" cap="none">
              <a:solidFill>
                <a:schemeClr val="lt1"/>
              </a:solidFill>
              <a:latin typeface="Calibri"/>
              <a:ea typeface="Calibri"/>
              <a:cs typeface="Calibri"/>
              <a:sym typeface="Calibri"/>
            </a:endParaRPr>
          </a:p>
        </p:txBody>
      </p:sp>
      <p:cxnSp>
        <p:nvCxnSpPr>
          <p:cNvPr id="307" name="Google Shape;307;p16"/>
          <p:cNvCxnSpPr/>
          <p:nvPr/>
        </p:nvCxnSpPr>
        <p:spPr>
          <a:xfrm rot="10800000">
            <a:off x="8675136" y="3018939"/>
            <a:ext cx="369300" cy="365100"/>
          </a:xfrm>
          <a:prstGeom prst="straightConnector1">
            <a:avLst/>
          </a:prstGeom>
          <a:noFill/>
          <a:ln w="9525" cap="flat" cmpd="sng">
            <a:solidFill>
              <a:schemeClr val="lt1"/>
            </a:solidFill>
            <a:prstDash val="solid"/>
            <a:round/>
            <a:headEnd type="none" w="sm" len="sm"/>
            <a:tailEnd type="triangle" w="med" len="med"/>
          </a:ln>
        </p:spPr>
      </p:cxnSp>
      <p:sp>
        <p:nvSpPr>
          <p:cNvPr id="308" name="Google Shape;308;p16"/>
          <p:cNvSpPr txBox="1"/>
          <p:nvPr/>
        </p:nvSpPr>
        <p:spPr>
          <a:xfrm rot="-4470">
            <a:off x="6553263" y="2429483"/>
            <a:ext cx="1614901"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Clubhouse entrance</a:t>
            </a:r>
            <a:endParaRPr sz="1800" b="0" i="0" u="none" strike="noStrike" cap="none">
              <a:solidFill>
                <a:schemeClr val="lt1"/>
              </a:solidFill>
              <a:latin typeface="Calibri"/>
              <a:ea typeface="Calibri"/>
              <a:cs typeface="Calibri"/>
              <a:sym typeface="Calibri"/>
            </a:endParaRPr>
          </a:p>
        </p:txBody>
      </p:sp>
      <p:cxnSp>
        <p:nvCxnSpPr>
          <p:cNvPr id="309" name="Google Shape;309;p16"/>
          <p:cNvCxnSpPr/>
          <p:nvPr/>
        </p:nvCxnSpPr>
        <p:spPr>
          <a:xfrm>
            <a:off x="7772060" y="2741159"/>
            <a:ext cx="395700" cy="193500"/>
          </a:xfrm>
          <a:prstGeom prst="straightConnector1">
            <a:avLst/>
          </a:prstGeom>
          <a:noFill/>
          <a:ln w="9525" cap="flat" cmpd="sng">
            <a:solidFill>
              <a:schemeClr val="lt1"/>
            </a:solidFill>
            <a:prstDash val="solid"/>
            <a:round/>
            <a:headEnd type="none" w="sm" len="sm"/>
            <a:tailEnd type="triangle" w="med" len="med"/>
          </a:ln>
        </p:spPr>
      </p:cxnSp>
      <p:sp>
        <p:nvSpPr>
          <p:cNvPr id="310" name="Google Shape;310;p16"/>
          <p:cNvSpPr txBox="1">
            <a:spLocks noGrp="1"/>
          </p:cNvSpPr>
          <p:nvPr>
            <p:ph type="title"/>
          </p:nvPr>
        </p:nvSpPr>
        <p:spPr>
          <a:xfrm>
            <a:off x="198120" y="349588"/>
            <a:ext cx="6985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Potential Sport Users</a:t>
            </a:r>
            <a:endParaRPr/>
          </a:p>
        </p:txBody>
      </p:sp>
      <p:sp>
        <p:nvSpPr>
          <p:cNvPr id="311" name="Google Shape;311;p16"/>
          <p:cNvSpPr txBox="1"/>
          <p:nvPr/>
        </p:nvSpPr>
        <p:spPr>
          <a:xfrm>
            <a:off x="358650" y="1706650"/>
            <a:ext cx="9015000" cy="3524700"/>
          </a:xfrm>
          <a:prstGeom prst="rect">
            <a:avLst/>
          </a:prstGeom>
          <a:noFill/>
          <a:ln>
            <a:noFill/>
          </a:ln>
        </p:spPr>
        <p:txBody>
          <a:bodyPr spcFirstLastPara="1" wrap="square" lIns="91425" tIns="91425" rIns="91425" bIns="91425" anchor="t" anchorCtr="0">
            <a:spAutoFit/>
          </a:bodyPr>
          <a:lstStyle/>
          <a:p>
            <a:pPr marL="457200" marR="0" lvl="0" indent="-425450" algn="l" rtl="0">
              <a:lnSpc>
                <a:spcPct val="100000"/>
              </a:lnSpc>
              <a:spcBef>
                <a:spcPts val="0"/>
              </a:spcBef>
              <a:spcAft>
                <a:spcPts val="0"/>
              </a:spcAft>
              <a:buClr>
                <a:srgbClr val="000000"/>
              </a:buClr>
              <a:buSzPts val="3100"/>
              <a:buFont typeface="Calibri"/>
              <a:buChar char="●"/>
            </a:pPr>
            <a:r>
              <a:rPr lang="en-US" sz="3100" b="0" i="0" u="none" strike="noStrike" cap="none">
                <a:solidFill>
                  <a:srgbClr val="000000"/>
                </a:solidFill>
                <a:latin typeface="Calibri"/>
                <a:ea typeface="Calibri"/>
                <a:cs typeface="Calibri"/>
                <a:sym typeface="Calibri"/>
              </a:rPr>
              <a:t>Lacrosse</a:t>
            </a:r>
            <a:endParaRPr sz="3100" b="0" i="0" u="none" strike="noStrike" cap="none">
              <a:solidFill>
                <a:srgbClr val="000000"/>
              </a:solidFill>
              <a:latin typeface="Calibri"/>
              <a:ea typeface="Calibri"/>
              <a:cs typeface="Calibri"/>
              <a:sym typeface="Calibri"/>
            </a:endParaRPr>
          </a:p>
          <a:p>
            <a:pPr marL="457200" marR="0" lvl="0" indent="-425450" algn="l" rtl="0">
              <a:lnSpc>
                <a:spcPct val="100000"/>
              </a:lnSpc>
              <a:spcBef>
                <a:spcPts val="0"/>
              </a:spcBef>
              <a:spcAft>
                <a:spcPts val="0"/>
              </a:spcAft>
              <a:buClr>
                <a:srgbClr val="000000"/>
              </a:buClr>
              <a:buSzPts val="3100"/>
              <a:buFont typeface="Calibri"/>
              <a:buChar char="●"/>
            </a:pPr>
            <a:r>
              <a:rPr lang="en-US" sz="3100" b="0" i="0" u="none" strike="noStrike" cap="none">
                <a:solidFill>
                  <a:srgbClr val="000000"/>
                </a:solidFill>
                <a:latin typeface="Calibri"/>
                <a:ea typeface="Calibri"/>
                <a:cs typeface="Calibri"/>
                <a:sym typeface="Calibri"/>
              </a:rPr>
              <a:t>Ball Hockey</a:t>
            </a:r>
            <a:endParaRPr sz="3100" b="0" i="0" u="none" strike="noStrike" cap="none">
              <a:solidFill>
                <a:srgbClr val="000000"/>
              </a:solidFill>
              <a:latin typeface="Calibri"/>
              <a:ea typeface="Calibri"/>
              <a:cs typeface="Calibri"/>
              <a:sym typeface="Calibri"/>
            </a:endParaRPr>
          </a:p>
          <a:p>
            <a:pPr marL="457200" marR="0" lvl="0" indent="-425450" algn="l" rtl="0">
              <a:lnSpc>
                <a:spcPct val="100000"/>
              </a:lnSpc>
              <a:spcBef>
                <a:spcPts val="0"/>
              </a:spcBef>
              <a:spcAft>
                <a:spcPts val="0"/>
              </a:spcAft>
              <a:buClr>
                <a:srgbClr val="000000"/>
              </a:buClr>
              <a:buSzPts val="3100"/>
              <a:buFont typeface="Calibri"/>
              <a:buChar char="●"/>
            </a:pPr>
            <a:r>
              <a:rPr lang="en-US" sz="3100" b="0" i="0" u="none" strike="noStrike" cap="none">
                <a:solidFill>
                  <a:srgbClr val="000000"/>
                </a:solidFill>
                <a:latin typeface="Calibri"/>
                <a:ea typeface="Calibri"/>
                <a:cs typeface="Calibri"/>
                <a:sym typeface="Calibri"/>
              </a:rPr>
              <a:t>Baseball</a:t>
            </a:r>
            <a:endParaRPr sz="3100" b="0" i="0" u="none" strike="noStrike" cap="none">
              <a:solidFill>
                <a:srgbClr val="000000"/>
              </a:solidFill>
              <a:latin typeface="Calibri"/>
              <a:ea typeface="Calibri"/>
              <a:cs typeface="Calibri"/>
              <a:sym typeface="Calibri"/>
            </a:endParaRPr>
          </a:p>
          <a:p>
            <a:pPr marL="457200" marR="0" lvl="0" indent="-425450" algn="l" rtl="0">
              <a:lnSpc>
                <a:spcPct val="100000"/>
              </a:lnSpc>
              <a:spcBef>
                <a:spcPts val="0"/>
              </a:spcBef>
              <a:spcAft>
                <a:spcPts val="0"/>
              </a:spcAft>
              <a:buClr>
                <a:srgbClr val="000000"/>
              </a:buClr>
              <a:buSzPts val="3100"/>
              <a:buFont typeface="Calibri"/>
              <a:buChar char="●"/>
            </a:pPr>
            <a:r>
              <a:rPr lang="en-US" sz="3100" b="0" i="0" u="none" strike="noStrike" cap="none">
                <a:solidFill>
                  <a:srgbClr val="000000"/>
                </a:solidFill>
                <a:latin typeface="Calibri"/>
                <a:ea typeface="Calibri"/>
                <a:cs typeface="Calibri"/>
                <a:sym typeface="Calibri"/>
              </a:rPr>
              <a:t>Disk Golf</a:t>
            </a:r>
            <a:endParaRPr sz="3100" b="0" i="0" u="none" strike="noStrike" cap="none">
              <a:solidFill>
                <a:srgbClr val="000000"/>
              </a:solidFill>
              <a:latin typeface="Calibri"/>
              <a:ea typeface="Calibri"/>
              <a:cs typeface="Calibri"/>
              <a:sym typeface="Calibri"/>
            </a:endParaRPr>
          </a:p>
          <a:p>
            <a:pPr marL="457200" marR="0" lvl="0" indent="-425450" algn="l" rtl="0">
              <a:lnSpc>
                <a:spcPct val="100000"/>
              </a:lnSpc>
              <a:spcBef>
                <a:spcPts val="0"/>
              </a:spcBef>
              <a:spcAft>
                <a:spcPts val="0"/>
              </a:spcAft>
              <a:buClr>
                <a:srgbClr val="000000"/>
              </a:buClr>
              <a:buSzPts val="3100"/>
              <a:buFont typeface="Calibri"/>
              <a:buChar char="●"/>
            </a:pPr>
            <a:r>
              <a:rPr lang="en-US" sz="3100" b="0" i="0" u="none" strike="noStrike" cap="none">
                <a:solidFill>
                  <a:srgbClr val="000000"/>
                </a:solidFill>
                <a:latin typeface="Calibri"/>
                <a:ea typeface="Calibri"/>
                <a:cs typeface="Calibri"/>
                <a:sym typeface="Calibri"/>
              </a:rPr>
              <a:t>Ultimate Frisbee</a:t>
            </a:r>
            <a:endParaRPr sz="3100" b="0" i="0" u="none" strike="noStrike" cap="none">
              <a:solidFill>
                <a:srgbClr val="000000"/>
              </a:solidFill>
              <a:latin typeface="Calibri"/>
              <a:ea typeface="Calibri"/>
              <a:cs typeface="Calibri"/>
              <a:sym typeface="Calibri"/>
            </a:endParaRPr>
          </a:p>
          <a:p>
            <a:pPr marL="457200" marR="0" lvl="0" indent="-425450" algn="l" rtl="0">
              <a:lnSpc>
                <a:spcPct val="100000"/>
              </a:lnSpc>
              <a:spcBef>
                <a:spcPts val="0"/>
              </a:spcBef>
              <a:spcAft>
                <a:spcPts val="0"/>
              </a:spcAft>
              <a:buSzPts val="3100"/>
              <a:buFont typeface="Calibri"/>
              <a:buChar char="●"/>
            </a:pPr>
            <a:r>
              <a:rPr lang="en-US" sz="3100">
                <a:latin typeface="Calibri"/>
                <a:ea typeface="Calibri"/>
                <a:cs typeface="Calibri"/>
                <a:sym typeface="Calibri"/>
              </a:rPr>
              <a:t>Touch Football</a:t>
            </a:r>
            <a:endParaRPr sz="3100">
              <a:latin typeface="Calibri"/>
              <a:ea typeface="Calibri"/>
              <a:cs typeface="Calibri"/>
              <a:sym typeface="Calibri"/>
            </a:endParaRPr>
          </a:p>
          <a:p>
            <a:pPr marL="457200" marR="0" lvl="0" indent="-425450" algn="l" rtl="0">
              <a:lnSpc>
                <a:spcPct val="100000"/>
              </a:lnSpc>
              <a:spcBef>
                <a:spcPts val="0"/>
              </a:spcBef>
              <a:spcAft>
                <a:spcPts val="0"/>
              </a:spcAft>
              <a:buClr>
                <a:srgbClr val="000000"/>
              </a:buClr>
              <a:buSzPts val="3100"/>
              <a:buFont typeface="Calibri"/>
              <a:buChar char="●"/>
            </a:pPr>
            <a:r>
              <a:rPr lang="en-US" sz="3100" b="0" i="0" u="none" strike="noStrike" cap="none">
                <a:solidFill>
                  <a:srgbClr val="000000"/>
                </a:solidFill>
                <a:latin typeface="Calibri"/>
                <a:ea typeface="Calibri"/>
                <a:cs typeface="Calibri"/>
                <a:sym typeface="Calibri"/>
              </a:rPr>
              <a:t>+ More</a:t>
            </a:r>
            <a:endParaRPr sz="31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g1d39f1b7aef_0_216"/>
          <p:cNvPicPr preferRelativeResize="0"/>
          <p:nvPr/>
        </p:nvPicPr>
        <p:blipFill rotWithShape="1">
          <a:blip r:embed="rId3">
            <a:alphaModFix/>
          </a:blip>
          <a:srcRect/>
          <a:stretch/>
        </p:blipFill>
        <p:spPr>
          <a:xfrm>
            <a:off x="2266375" y="44800"/>
            <a:ext cx="10008305" cy="5854476"/>
          </a:xfrm>
          <a:prstGeom prst="rect">
            <a:avLst/>
          </a:prstGeom>
          <a:noFill/>
          <a:ln>
            <a:noFill/>
          </a:ln>
        </p:spPr>
      </p:pic>
      <p:sp>
        <p:nvSpPr>
          <p:cNvPr id="95" name="Google Shape;95;g1d39f1b7aef_0_216"/>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 name="Google Shape;96;g1d39f1b7aef_0_216"/>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 name="Google Shape;97;g1d39f1b7aef_0_216"/>
          <p:cNvSpPr txBox="1"/>
          <p:nvPr/>
        </p:nvSpPr>
        <p:spPr>
          <a:xfrm>
            <a:off x="121925" y="-58200"/>
            <a:ext cx="5116500" cy="54627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900"/>
              </a:spcBef>
              <a:spcAft>
                <a:spcPts val="0"/>
              </a:spcAft>
              <a:buNone/>
            </a:pPr>
            <a:endParaRPr sz="3100" b="1">
              <a:solidFill>
                <a:schemeClr val="dk1"/>
              </a:solidFill>
            </a:endParaRPr>
          </a:p>
          <a:p>
            <a:pPr marL="457200" marR="0" lvl="0" indent="-425450" algn="l" rtl="0">
              <a:lnSpc>
                <a:spcPct val="115000"/>
              </a:lnSpc>
              <a:spcBef>
                <a:spcPts val="0"/>
              </a:spcBef>
              <a:spcAft>
                <a:spcPts val="0"/>
              </a:spcAft>
              <a:buClr>
                <a:schemeClr val="dk1"/>
              </a:buClr>
              <a:buSzPts val="3100"/>
              <a:buFont typeface="Arial"/>
              <a:buChar char="●"/>
            </a:pPr>
            <a:r>
              <a:rPr lang="en-US" sz="3100" b="0" i="0" u="none" strike="noStrike" cap="none">
                <a:solidFill>
                  <a:schemeClr val="dk1"/>
                </a:solidFill>
                <a:latin typeface="Arial"/>
                <a:ea typeface="Arial"/>
                <a:cs typeface="Arial"/>
                <a:sym typeface="Arial"/>
              </a:rPr>
              <a:t>Public Washrooms </a:t>
            </a:r>
            <a:endParaRPr sz="3100" b="0" i="0" u="none" strike="noStrike" cap="none">
              <a:solidFill>
                <a:schemeClr val="dk1"/>
              </a:solidFill>
              <a:latin typeface="Arial"/>
              <a:ea typeface="Arial"/>
              <a:cs typeface="Arial"/>
              <a:sym typeface="Arial"/>
            </a:endParaRPr>
          </a:p>
          <a:p>
            <a:pPr marL="457200" marR="0" lvl="0" indent="-425450" algn="l" rtl="0">
              <a:lnSpc>
                <a:spcPct val="115000"/>
              </a:lnSpc>
              <a:spcBef>
                <a:spcPts val="0"/>
              </a:spcBef>
              <a:spcAft>
                <a:spcPts val="0"/>
              </a:spcAft>
              <a:buClr>
                <a:schemeClr val="dk1"/>
              </a:buClr>
              <a:buSzPts val="3100"/>
              <a:buFont typeface="Arial"/>
              <a:buChar char="●"/>
            </a:pPr>
            <a:r>
              <a:rPr lang="en-US" sz="3100" b="0" i="0" u="none" strike="noStrike" cap="none">
                <a:solidFill>
                  <a:schemeClr val="dk1"/>
                </a:solidFill>
                <a:latin typeface="Arial"/>
                <a:ea typeface="Arial"/>
                <a:cs typeface="Arial"/>
                <a:sym typeface="Arial"/>
              </a:rPr>
              <a:t>Change rooms/showers </a:t>
            </a:r>
            <a:endParaRPr sz="3100" b="0" i="0" u="none" strike="noStrike" cap="none">
              <a:solidFill>
                <a:schemeClr val="dk1"/>
              </a:solidFill>
              <a:latin typeface="Arial"/>
              <a:ea typeface="Arial"/>
              <a:cs typeface="Arial"/>
              <a:sym typeface="Arial"/>
            </a:endParaRPr>
          </a:p>
          <a:p>
            <a:pPr marL="457200" marR="0" lvl="0" indent="-425450" algn="l" rtl="0">
              <a:lnSpc>
                <a:spcPct val="115000"/>
              </a:lnSpc>
              <a:spcBef>
                <a:spcPts val="0"/>
              </a:spcBef>
              <a:spcAft>
                <a:spcPts val="0"/>
              </a:spcAft>
              <a:buClr>
                <a:schemeClr val="dk1"/>
              </a:buClr>
              <a:buSzPts val="3100"/>
              <a:buFont typeface="Arial"/>
              <a:buChar char="●"/>
            </a:pPr>
            <a:r>
              <a:rPr lang="en-US" sz="3100" b="0" i="0" u="none" strike="noStrike" cap="none">
                <a:solidFill>
                  <a:schemeClr val="dk1"/>
                </a:solidFill>
                <a:latin typeface="Arial"/>
                <a:ea typeface="Arial"/>
                <a:cs typeface="Arial"/>
                <a:sym typeface="Arial"/>
              </a:rPr>
              <a:t>Community space</a:t>
            </a:r>
            <a:endParaRPr sz="3100" b="0" i="0" u="none" strike="noStrike" cap="none">
              <a:solidFill>
                <a:schemeClr val="dk1"/>
              </a:solidFill>
              <a:latin typeface="Arial"/>
              <a:ea typeface="Arial"/>
              <a:cs typeface="Arial"/>
              <a:sym typeface="Arial"/>
            </a:endParaRPr>
          </a:p>
          <a:p>
            <a:pPr marL="457200" marR="0" lvl="0" indent="-425450" algn="l" rtl="0">
              <a:lnSpc>
                <a:spcPct val="115000"/>
              </a:lnSpc>
              <a:spcBef>
                <a:spcPts val="0"/>
              </a:spcBef>
              <a:spcAft>
                <a:spcPts val="0"/>
              </a:spcAft>
              <a:buClr>
                <a:schemeClr val="dk1"/>
              </a:buClr>
              <a:buSzPts val="3100"/>
              <a:buFont typeface="Arial"/>
              <a:buChar char="●"/>
            </a:pPr>
            <a:r>
              <a:rPr lang="en-US" sz="3100" b="0" i="0" u="none" strike="noStrike" cap="none">
                <a:solidFill>
                  <a:schemeClr val="dk1"/>
                </a:solidFill>
                <a:latin typeface="Arial"/>
                <a:ea typeface="Arial"/>
                <a:cs typeface="Arial"/>
                <a:sym typeface="Arial"/>
              </a:rPr>
              <a:t>Viewing Deck</a:t>
            </a:r>
            <a:endParaRPr sz="3100" b="0" i="0" u="none" strike="noStrike" cap="none">
              <a:solidFill>
                <a:schemeClr val="dk1"/>
              </a:solidFill>
              <a:latin typeface="Arial"/>
              <a:ea typeface="Arial"/>
              <a:cs typeface="Arial"/>
              <a:sym typeface="Arial"/>
            </a:endParaRPr>
          </a:p>
          <a:p>
            <a:pPr marL="457200" marR="0" lvl="0" indent="-425450" algn="l" rtl="0">
              <a:lnSpc>
                <a:spcPct val="115000"/>
              </a:lnSpc>
              <a:spcBef>
                <a:spcPts val="0"/>
              </a:spcBef>
              <a:spcAft>
                <a:spcPts val="0"/>
              </a:spcAft>
              <a:buClr>
                <a:schemeClr val="dk1"/>
              </a:buClr>
              <a:buSzPts val="3100"/>
              <a:buFont typeface="Arial"/>
              <a:buChar char="●"/>
            </a:pPr>
            <a:r>
              <a:rPr lang="en-US" sz="3100" b="0" i="0" u="none" strike="noStrike" cap="none">
                <a:solidFill>
                  <a:schemeClr val="dk1"/>
                </a:solidFill>
                <a:latin typeface="Arial"/>
                <a:ea typeface="Arial"/>
                <a:cs typeface="Arial"/>
                <a:sym typeface="Arial"/>
              </a:rPr>
              <a:t>Equipment storage</a:t>
            </a:r>
            <a:endParaRPr sz="3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3100">
              <a:solidFill>
                <a:schemeClr val="dk1"/>
              </a:solidFill>
            </a:endParaRPr>
          </a:p>
        </p:txBody>
      </p:sp>
      <p:sp>
        <p:nvSpPr>
          <p:cNvPr id="98" name="Google Shape;98;g1d39f1b7aef_0_216"/>
          <p:cNvSpPr txBox="1">
            <a:spLocks noGrp="1"/>
          </p:cNvSpPr>
          <p:nvPr>
            <p:ph type="title"/>
          </p:nvPr>
        </p:nvSpPr>
        <p:spPr>
          <a:xfrm>
            <a:off x="304800" y="7693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Includes</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d4158e1e46_0_260"/>
          <p:cNvSpPr/>
          <p:nvPr/>
        </p:nvSpPr>
        <p:spPr>
          <a:xfrm flipH="1">
            <a:off x="-817775"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317" name="Google Shape;317;g1d4158e1e46_0_260"/>
          <p:cNvCxnSpPr/>
          <p:nvPr/>
        </p:nvCxnSpPr>
        <p:spPr>
          <a:xfrm rot="10800000">
            <a:off x="8675136" y="3018939"/>
            <a:ext cx="369300" cy="365100"/>
          </a:xfrm>
          <a:prstGeom prst="straightConnector1">
            <a:avLst/>
          </a:prstGeom>
          <a:noFill/>
          <a:ln w="9525" cap="flat" cmpd="sng">
            <a:solidFill>
              <a:schemeClr val="lt1"/>
            </a:solidFill>
            <a:prstDash val="solid"/>
            <a:round/>
            <a:headEnd type="none" w="sm" len="sm"/>
            <a:tailEnd type="triangle" w="med" len="med"/>
          </a:ln>
        </p:spPr>
      </p:cxnSp>
      <p:cxnSp>
        <p:nvCxnSpPr>
          <p:cNvPr id="318" name="Google Shape;318;g1d4158e1e46_0_260"/>
          <p:cNvCxnSpPr/>
          <p:nvPr/>
        </p:nvCxnSpPr>
        <p:spPr>
          <a:xfrm>
            <a:off x="7772060" y="2741159"/>
            <a:ext cx="395700" cy="193500"/>
          </a:xfrm>
          <a:prstGeom prst="straightConnector1">
            <a:avLst/>
          </a:prstGeom>
          <a:noFill/>
          <a:ln w="9525" cap="flat" cmpd="sng">
            <a:solidFill>
              <a:schemeClr val="lt1"/>
            </a:solidFill>
            <a:prstDash val="solid"/>
            <a:round/>
            <a:headEnd type="none" w="sm" len="sm"/>
            <a:tailEnd type="triangle" w="med" len="med"/>
          </a:ln>
        </p:spPr>
      </p:cxnSp>
      <p:sp>
        <p:nvSpPr>
          <p:cNvPr id="319" name="Google Shape;319;g1d4158e1e46_0_260"/>
          <p:cNvSpPr txBox="1"/>
          <p:nvPr/>
        </p:nvSpPr>
        <p:spPr>
          <a:xfrm>
            <a:off x="1336200" y="3685875"/>
            <a:ext cx="3557400" cy="11391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000000"/>
                </a:solidFill>
                <a:latin typeface="Calibri"/>
                <a:ea typeface="Calibri"/>
                <a:cs typeface="Calibri"/>
                <a:sym typeface="Calibri"/>
              </a:rPr>
              <a:t>200+ children and their parents!</a:t>
            </a:r>
            <a:endParaRPr sz="3100" b="0" i="0" u="none" strike="noStrike" cap="none">
              <a:solidFill>
                <a:srgbClr val="000000"/>
              </a:solidFill>
              <a:latin typeface="Calibri"/>
              <a:ea typeface="Calibri"/>
              <a:cs typeface="Calibri"/>
              <a:sym typeface="Calibri"/>
            </a:endParaRPr>
          </a:p>
        </p:txBody>
      </p:sp>
      <p:pic>
        <p:nvPicPr>
          <p:cNvPr id="320" name="Google Shape;320;g1d4158e1e46_0_260"/>
          <p:cNvPicPr preferRelativeResize="0"/>
          <p:nvPr/>
        </p:nvPicPr>
        <p:blipFill rotWithShape="1">
          <a:blip r:embed="rId3">
            <a:alphaModFix/>
          </a:blip>
          <a:srcRect/>
          <a:stretch/>
        </p:blipFill>
        <p:spPr>
          <a:xfrm>
            <a:off x="504927" y="594627"/>
            <a:ext cx="4794300" cy="2958200"/>
          </a:xfrm>
          <a:prstGeom prst="rect">
            <a:avLst/>
          </a:prstGeom>
          <a:noFill/>
          <a:ln>
            <a:noFill/>
          </a:ln>
        </p:spPr>
      </p:pic>
      <p:sp>
        <p:nvSpPr>
          <p:cNvPr id="321" name="Google Shape;321;g1d4158e1e46_0_260"/>
          <p:cNvSpPr txBox="1"/>
          <p:nvPr/>
        </p:nvSpPr>
        <p:spPr>
          <a:xfrm>
            <a:off x="6324600" y="685800"/>
            <a:ext cx="4894200" cy="2470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US" sz="2200" b="0" i="0" u="none" strike="noStrike" cap="none">
                <a:solidFill>
                  <a:schemeClr val="dk1"/>
                </a:solidFill>
                <a:latin typeface="Arial"/>
                <a:ea typeface="Arial"/>
                <a:cs typeface="Arial"/>
                <a:sym typeface="Arial"/>
              </a:rPr>
              <a:t>“I would like to express our </a:t>
            </a:r>
            <a:r>
              <a:rPr lang="en-US" sz="2200" b="1" i="0" u="none" strike="noStrike" cap="none">
                <a:solidFill>
                  <a:schemeClr val="dk1"/>
                </a:solidFill>
                <a:latin typeface="Arial"/>
                <a:ea typeface="Arial"/>
                <a:cs typeface="Arial"/>
                <a:sym typeface="Arial"/>
              </a:rPr>
              <a:t>strong support</a:t>
            </a:r>
            <a:r>
              <a:rPr lang="en-US" sz="2200" b="0" i="0" u="none" strike="noStrike" cap="none">
                <a:solidFill>
                  <a:schemeClr val="dk1"/>
                </a:solidFill>
                <a:latin typeface="Arial"/>
                <a:ea typeface="Arial"/>
                <a:cs typeface="Arial"/>
                <a:sym typeface="Arial"/>
              </a:rPr>
              <a:t>…A clubhouse, as proposed by Halifax Rugby, will allow Ball Hockey to continue to grow while creating a</a:t>
            </a:r>
            <a:r>
              <a:rPr lang="en-US" sz="2200" b="1" i="0" u="none" strike="noStrike" cap="none">
                <a:solidFill>
                  <a:schemeClr val="dk1"/>
                </a:solidFill>
                <a:latin typeface="Arial"/>
                <a:ea typeface="Arial"/>
                <a:cs typeface="Arial"/>
                <a:sym typeface="Arial"/>
              </a:rPr>
              <a:t> dynamic addition to our local community.”</a:t>
            </a:r>
            <a:endParaRPr sz="2200" b="1" i="0" u="none" strike="noStrike" cap="none">
              <a:solidFill>
                <a:schemeClr val="dk1"/>
              </a:solidFill>
              <a:latin typeface="Arial"/>
              <a:ea typeface="Arial"/>
              <a:cs typeface="Arial"/>
              <a:sym typeface="Arial"/>
            </a:endParaRPr>
          </a:p>
        </p:txBody>
      </p:sp>
      <p:sp>
        <p:nvSpPr>
          <p:cNvPr id="322" name="Google Shape;322;g1d4158e1e46_0_260"/>
          <p:cNvSpPr txBox="1"/>
          <p:nvPr/>
        </p:nvSpPr>
        <p:spPr>
          <a:xfrm>
            <a:off x="7416500" y="3318075"/>
            <a:ext cx="8568900" cy="128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500" b="0" i="0" u="none" strike="noStrike" cap="none">
                <a:solidFill>
                  <a:schemeClr val="dk1"/>
                </a:solidFill>
                <a:latin typeface="Arial"/>
                <a:ea typeface="Arial"/>
                <a:cs typeface="Arial"/>
                <a:sym typeface="Arial"/>
              </a:rPr>
              <a:t>Louis Brill</a:t>
            </a:r>
            <a:endParaRPr sz="1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500" b="0" i="0" u="none" strike="noStrike" cap="none">
                <a:solidFill>
                  <a:schemeClr val="dk1"/>
                </a:solidFill>
                <a:latin typeface="Arial"/>
                <a:ea typeface="Arial"/>
                <a:cs typeface="Arial"/>
                <a:sym typeface="Arial"/>
              </a:rPr>
              <a:t>Halifax Minor Ball Hockey League</a:t>
            </a:r>
            <a:endParaRPr sz="1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500" b="0" i="0" u="none" strike="noStrike" cap="none">
                <a:solidFill>
                  <a:schemeClr val="dk1"/>
                </a:solidFill>
                <a:latin typeface="Arial"/>
                <a:ea typeface="Arial"/>
                <a:cs typeface="Arial"/>
                <a:sym typeface="Arial"/>
              </a:rPr>
              <a:t>Founder and Managing Director</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d4158e1e46_0_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b="1"/>
              <a:t>Washroom &amp; Drinking Fountain Strategy (2020)</a:t>
            </a:r>
            <a:endParaRPr/>
          </a:p>
        </p:txBody>
      </p:sp>
      <p:sp>
        <p:nvSpPr>
          <p:cNvPr id="328" name="Google Shape;328;g1d4158e1e46_0_45"/>
          <p:cNvSpPr txBox="1">
            <a:spLocks noGrp="1"/>
          </p:cNvSpPr>
          <p:nvPr>
            <p:ph type="body" idx="1"/>
          </p:nvPr>
        </p:nvSpPr>
        <p:spPr>
          <a:xfrm>
            <a:off x="1371600" y="2435225"/>
            <a:ext cx="5730300" cy="352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3600" b="0" i="0" u="none" strike="noStrike">
                <a:solidFill>
                  <a:srgbClr val="000000"/>
                </a:solidFill>
                <a:latin typeface="Arial"/>
                <a:ea typeface="Arial"/>
                <a:cs typeface="Arial"/>
                <a:sym typeface="Arial"/>
              </a:rPr>
              <a:t>Gorsebrook is </a:t>
            </a:r>
            <a:r>
              <a:rPr lang="en-US" sz="3600" b="1" i="0" u="none" strike="noStrike">
                <a:solidFill>
                  <a:srgbClr val="000000"/>
                </a:solidFill>
                <a:latin typeface="Arial"/>
                <a:ea typeface="Arial"/>
                <a:cs typeface="Arial"/>
                <a:sym typeface="Arial"/>
              </a:rPr>
              <a:t>identified as a ‘high-need park’</a:t>
            </a:r>
            <a:r>
              <a:rPr lang="en-US" sz="3600" b="0" i="0" u="none" strike="noStrike">
                <a:solidFill>
                  <a:srgbClr val="000000"/>
                </a:solidFill>
                <a:latin typeface="Arial"/>
                <a:ea typeface="Arial"/>
                <a:cs typeface="Arial"/>
                <a:sym typeface="Arial"/>
              </a:rPr>
              <a:t> for a public wash</a:t>
            </a:r>
            <a:r>
              <a:rPr lang="en-US" sz="3600">
                <a:solidFill>
                  <a:srgbClr val="000000"/>
                </a:solidFill>
                <a:latin typeface="Arial"/>
                <a:ea typeface="Arial"/>
                <a:cs typeface="Arial"/>
                <a:sym typeface="Arial"/>
              </a:rPr>
              <a:t>room</a:t>
            </a:r>
            <a:endParaRPr sz="3200" b="1"/>
          </a:p>
        </p:txBody>
      </p:sp>
      <p:pic>
        <p:nvPicPr>
          <p:cNvPr id="329" name="Google Shape;329;g1d4158e1e46_0_45"/>
          <p:cNvPicPr preferRelativeResize="0"/>
          <p:nvPr/>
        </p:nvPicPr>
        <p:blipFill rotWithShape="1">
          <a:blip r:embed="rId3">
            <a:alphaModFix/>
          </a:blip>
          <a:srcRect/>
          <a:stretch/>
        </p:blipFill>
        <p:spPr>
          <a:xfrm rot="551690">
            <a:off x="7670469" y="1543958"/>
            <a:ext cx="4412385" cy="3603056"/>
          </a:xfrm>
          <a:prstGeom prst="rect">
            <a:avLst/>
          </a:prstGeom>
          <a:noFill/>
          <a:ln>
            <a:noFill/>
          </a:ln>
          <a:effectLst>
            <a:outerShdw blurRad="292100" dist="139700" dir="2700000" algn="tl" rotWithShape="0">
              <a:srgbClr val="333333">
                <a:alpha val="64705"/>
              </a:srgbClr>
            </a:outerShdw>
          </a:effectLst>
        </p:spPr>
      </p:pic>
      <p:sp>
        <p:nvSpPr>
          <p:cNvPr id="330" name="Google Shape;330;g1d4158e1e46_0_45"/>
          <p:cNvSpPr txBox="1"/>
          <p:nvPr/>
        </p:nvSpPr>
        <p:spPr>
          <a:xfrm>
            <a:off x="176725" y="-84975"/>
            <a:ext cx="9015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latin typeface="Calibri"/>
                <a:ea typeface="Calibri"/>
                <a:cs typeface="Calibri"/>
                <a:sym typeface="Calibri"/>
              </a:rPr>
              <a:t>Alignment with c</a:t>
            </a:r>
            <a:r>
              <a:rPr lang="en-US" sz="2200" b="0" i="0" u="none" strike="noStrike" cap="none">
                <a:solidFill>
                  <a:srgbClr val="000000"/>
                </a:solidFill>
                <a:latin typeface="Calibri"/>
                <a:ea typeface="Calibri"/>
                <a:cs typeface="Calibri"/>
                <a:sym typeface="Calibri"/>
              </a:rPr>
              <a:t>ity priorities and plans</a:t>
            </a: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17"/>
          <p:cNvPicPr preferRelativeResize="0"/>
          <p:nvPr/>
        </p:nvPicPr>
        <p:blipFill rotWithShape="1">
          <a:blip r:embed="rId3">
            <a:alphaModFix/>
          </a:blip>
          <a:srcRect t="5690"/>
          <a:stretch/>
        </p:blipFill>
        <p:spPr>
          <a:xfrm rot="710996">
            <a:off x="7894774" y="254450"/>
            <a:ext cx="4767603" cy="3373799"/>
          </a:xfrm>
          <a:prstGeom prst="rect">
            <a:avLst/>
          </a:prstGeom>
          <a:noFill/>
          <a:ln>
            <a:noFill/>
          </a:ln>
          <a:effectLst>
            <a:outerShdw blurRad="292100" dist="139700" dir="2700000" algn="tl" rotWithShape="0">
              <a:srgbClr val="333333">
                <a:alpha val="64313"/>
              </a:srgbClr>
            </a:outerShdw>
          </a:effectLst>
        </p:spPr>
      </p:pic>
      <p:sp>
        <p:nvSpPr>
          <p:cNvPr id="336" name="Google Shape;33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Gorsebrook Park Plan (2019)</a:t>
            </a:r>
            <a:endParaRPr b="1"/>
          </a:p>
        </p:txBody>
      </p:sp>
      <p:sp>
        <p:nvSpPr>
          <p:cNvPr id="337" name="Google Shape;337;p17"/>
          <p:cNvSpPr txBox="1">
            <a:spLocks noGrp="1"/>
          </p:cNvSpPr>
          <p:nvPr>
            <p:ph type="body" idx="1"/>
          </p:nvPr>
        </p:nvSpPr>
        <p:spPr>
          <a:xfrm>
            <a:off x="990600" y="2359025"/>
            <a:ext cx="6416100" cy="145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3200"/>
              <a:t>“</a:t>
            </a:r>
            <a:r>
              <a:rPr lang="en-US" sz="3200" b="1"/>
              <a:t>The lack of publicly accessible washrooms</a:t>
            </a:r>
            <a:r>
              <a:rPr lang="en-US" sz="3200"/>
              <a:t> and drinking water prevent the use of the park as a destination.”</a:t>
            </a:r>
            <a:endParaRPr sz="3200"/>
          </a:p>
        </p:txBody>
      </p:sp>
      <p:sp>
        <p:nvSpPr>
          <p:cNvPr id="338" name="Google Shape;338;p17"/>
          <p:cNvSpPr txBox="1"/>
          <p:nvPr/>
        </p:nvSpPr>
        <p:spPr>
          <a:xfrm>
            <a:off x="176725" y="-84975"/>
            <a:ext cx="9015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latin typeface="Calibri"/>
                <a:ea typeface="Calibri"/>
                <a:cs typeface="Calibri"/>
                <a:sym typeface="Calibri"/>
              </a:rPr>
              <a:t>Alignment with c</a:t>
            </a:r>
            <a:r>
              <a:rPr lang="en-US" sz="2200" b="0" i="0" u="none" strike="noStrike" cap="none">
                <a:solidFill>
                  <a:srgbClr val="000000"/>
                </a:solidFill>
                <a:latin typeface="Calibri"/>
                <a:ea typeface="Calibri"/>
                <a:cs typeface="Calibri"/>
                <a:sym typeface="Calibri"/>
              </a:rPr>
              <a:t>ity priorities and plans</a:t>
            </a: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d4158e1e46_0_24"/>
          <p:cNvSpPr txBox="1">
            <a:spLocks noGrp="1"/>
          </p:cNvSpPr>
          <p:nvPr>
            <p:ph type="body" idx="1"/>
          </p:nvPr>
        </p:nvSpPr>
        <p:spPr>
          <a:xfrm>
            <a:off x="457200" y="1978025"/>
            <a:ext cx="7611600" cy="35286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SzPct val="75630"/>
              <a:buNone/>
            </a:pPr>
            <a:r>
              <a:rPr lang="en-US">
                <a:solidFill>
                  <a:srgbClr val="202124"/>
                </a:solidFill>
                <a:highlight>
                  <a:srgbClr val="FFFFFF"/>
                </a:highlight>
                <a:latin typeface="Arial"/>
                <a:ea typeface="Arial"/>
                <a:cs typeface="Arial"/>
                <a:sym typeface="Arial"/>
              </a:rPr>
              <a:t>✓ </a:t>
            </a:r>
            <a:r>
              <a:rPr lang="en-US" b="1"/>
              <a:t>Accessibility</a:t>
            </a:r>
            <a:r>
              <a:rPr lang="en-US"/>
              <a:t> and universal design </a:t>
            </a:r>
            <a:endParaRPr/>
          </a:p>
          <a:p>
            <a:pPr marL="457200" lvl="0" indent="0" algn="l" rtl="0">
              <a:lnSpc>
                <a:spcPct val="90000"/>
              </a:lnSpc>
              <a:spcBef>
                <a:spcPts val="1000"/>
              </a:spcBef>
              <a:spcAft>
                <a:spcPts val="0"/>
              </a:spcAft>
              <a:buSzPct val="75630"/>
              <a:buNone/>
            </a:pPr>
            <a:r>
              <a:rPr lang="en-US">
                <a:solidFill>
                  <a:srgbClr val="202124"/>
                </a:solidFill>
                <a:highlight>
                  <a:srgbClr val="FFFFFF"/>
                </a:highlight>
                <a:latin typeface="Arial"/>
                <a:ea typeface="Arial"/>
                <a:cs typeface="Arial"/>
                <a:sym typeface="Arial"/>
              </a:rPr>
              <a:t>✓ </a:t>
            </a:r>
            <a:r>
              <a:rPr lang="en-US"/>
              <a:t>Ensuring </a:t>
            </a:r>
            <a:r>
              <a:rPr lang="en-US" b="1"/>
              <a:t>inclusivity</a:t>
            </a:r>
            <a:r>
              <a:rPr lang="en-US"/>
              <a:t> for new Nova Scotians.</a:t>
            </a:r>
            <a:endParaRPr/>
          </a:p>
          <a:p>
            <a:pPr marL="457200" lvl="0" indent="0" algn="l" rtl="0">
              <a:lnSpc>
                <a:spcPct val="90000"/>
              </a:lnSpc>
              <a:spcBef>
                <a:spcPts val="1000"/>
              </a:spcBef>
              <a:spcAft>
                <a:spcPts val="0"/>
              </a:spcAft>
              <a:buSzPct val="75630"/>
              <a:buNone/>
            </a:pPr>
            <a:r>
              <a:rPr lang="en-US">
                <a:solidFill>
                  <a:srgbClr val="202124"/>
                </a:solidFill>
                <a:highlight>
                  <a:srgbClr val="FFFFFF"/>
                </a:highlight>
                <a:latin typeface="Arial"/>
                <a:ea typeface="Arial"/>
                <a:cs typeface="Arial"/>
                <a:sym typeface="Arial"/>
              </a:rPr>
              <a:t>✓ </a:t>
            </a:r>
            <a:r>
              <a:rPr lang="en-US"/>
              <a:t>Developing </a:t>
            </a:r>
            <a:r>
              <a:rPr lang="en-US" b="1"/>
              <a:t>healthy citizens</a:t>
            </a:r>
            <a:r>
              <a:rPr lang="en-US"/>
              <a:t> and children.</a:t>
            </a:r>
            <a:endParaRPr/>
          </a:p>
          <a:p>
            <a:pPr marL="457200" lvl="0" indent="0" algn="l" rtl="0">
              <a:lnSpc>
                <a:spcPct val="90000"/>
              </a:lnSpc>
              <a:spcBef>
                <a:spcPts val="1000"/>
              </a:spcBef>
              <a:spcAft>
                <a:spcPts val="0"/>
              </a:spcAft>
              <a:buSzPct val="75630"/>
              <a:buNone/>
            </a:pPr>
            <a:r>
              <a:rPr lang="en-US">
                <a:solidFill>
                  <a:srgbClr val="202124"/>
                </a:solidFill>
                <a:highlight>
                  <a:srgbClr val="FFFFFF"/>
                </a:highlight>
                <a:latin typeface="Arial"/>
                <a:ea typeface="Arial"/>
                <a:cs typeface="Arial"/>
                <a:sym typeface="Arial"/>
              </a:rPr>
              <a:t>✓ </a:t>
            </a:r>
            <a:r>
              <a:rPr lang="en-US"/>
              <a:t>Attracting and retaining </a:t>
            </a:r>
            <a:r>
              <a:rPr lang="en-US" b="1"/>
              <a:t>new Canadians</a:t>
            </a:r>
            <a:endParaRPr b="1"/>
          </a:p>
          <a:p>
            <a:pPr marL="457200" lvl="0" indent="0" algn="l" rtl="0">
              <a:lnSpc>
                <a:spcPct val="90000"/>
              </a:lnSpc>
              <a:spcBef>
                <a:spcPts val="1000"/>
              </a:spcBef>
              <a:spcAft>
                <a:spcPts val="0"/>
              </a:spcAft>
              <a:buSzPct val="75630"/>
              <a:buNone/>
            </a:pPr>
            <a:r>
              <a:rPr lang="en-US">
                <a:solidFill>
                  <a:srgbClr val="202124"/>
                </a:solidFill>
                <a:highlight>
                  <a:srgbClr val="FFFFFF"/>
                </a:highlight>
                <a:latin typeface="Arial"/>
                <a:ea typeface="Arial"/>
                <a:cs typeface="Arial"/>
                <a:sym typeface="Arial"/>
              </a:rPr>
              <a:t>✓ </a:t>
            </a:r>
            <a:r>
              <a:rPr lang="en-US" b="1"/>
              <a:t>Partnerships</a:t>
            </a:r>
            <a:r>
              <a:rPr lang="en-US"/>
              <a:t> help to build capacity, promote diversity</a:t>
            </a:r>
            <a:endParaRPr/>
          </a:p>
          <a:p>
            <a:pPr marL="457200" lvl="0" indent="0" algn="l" rtl="0">
              <a:lnSpc>
                <a:spcPct val="90000"/>
              </a:lnSpc>
              <a:spcBef>
                <a:spcPts val="1000"/>
              </a:spcBef>
              <a:spcAft>
                <a:spcPts val="0"/>
              </a:spcAft>
              <a:buSzPct val="75630"/>
              <a:buNone/>
            </a:pPr>
            <a:endParaRPr/>
          </a:p>
          <a:p>
            <a:pPr marL="457200" lvl="0" indent="0" algn="l" rtl="0">
              <a:lnSpc>
                <a:spcPct val="90000"/>
              </a:lnSpc>
              <a:spcBef>
                <a:spcPts val="1000"/>
              </a:spcBef>
              <a:spcAft>
                <a:spcPts val="0"/>
              </a:spcAft>
              <a:buSzPct val="75630"/>
              <a:buNone/>
            </a:pPr>
            <a:endParaRPr/>
          </a:p>
          <a:p>
            <a:pPr marL="457200" lvl="0" indent="0" algn="l" rtl="0">
              <a:lnSpc>
                <a:spcPct val="90000"/>
              </a:lnSpc>
              <a:spcBef>
                <a:spcPts val="500"/>
              </a:spcBef>
              <a:spcAft>
                <a:spcPts val="0"/>
              </a:spcAft>
              <a:buSzPct val="75630"/>
              <a:buNone/>
            </a:pPr>
            <a:endParaRPr/>
          </a:p>
          <a:p>
            <a:pPr marL="457200" lvl="0" indent="0" algn="l" rtl="0">
              <a:lnSpc>
                <a:spcPct val="90000"/>
              </a:lnSpc>
              <a:spcBef>
                <a:spcPts val="500"/>
              </a:spcBef>
              <a:spcAft>
                <a:spcPts val="0"/>
              </a:spcAft>
              <a:buSzPct val="75630"/>
              <a:buNone/>
            </a:pPr>
            <a:endParaRPr/>
          </a:p>
        </p:txBody>
      </p:sp>
      <p:pic>
        <p:nvPicPr>
          <p:cNvPr id="344" name="Google Shape;344;g1d4158e1e46_0_24"/>
          <p:cNvPicPr preferRelativeResize="0"/>
          <p:nvPr/>
        </p:nvPicPr>
        <p:blipFill rotWithShape="1">
          <a:blip r:embed="rId3">
            <a:alphaModFix/>
          </a:blip>
          <a:srcRect l="3039" t="3301" r="3997" b="2651"/>
          <a:stretch/>
        </p:blipFill>
        <p:spPr>
          <a:xfrm rot="533758">
            <a:off x="8122591" y="906123"/>
            <a:ext cx="3377032" cy="4214205"/>
          </a:xfrm>
          <a:prstGeom prst="rect">
            <a:avLst/>
          </a:prstGeom>
          <a:noFill/>
          <a:ln>
            <a:noFill/>
          </a:ln>
          <a:effectLst>
            <a:outerShdw blurRad="292100" dist="139700" dir="2700000" algn="tl" rotWithShape="0">
              <a:srgbClr val="333333">
                <a:alpha val="64705"/>
              </a:srgbClr>
            </a:outerShdw>
          </a:effectLst>
        </p:spPr>
      </p:pic>
      <p:sp>
        <p:nvSpPr>
          <p:cNvPr id="345" name="Google Shape;345;g1d4158e1e46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Community Facility Master Plan 2</a:t>
            </a:r>
            <a:endParaRPr b="1"/>
          </a:p>
        </p:txBody>
      </p:sp>
      <p:sp>
        <p:nvSpPr>
          <p:cNvPr id="346" name="Google Shape;346;g1d4158e1e46_0_24"/>
          <p:cNvSpPr txBox="1"/>
          <p:nvPr/>
        </p:nvSpPr>
        <p:spPr>
          <a:xfrm>
            <a:off x="405325" y="219825"/>
            <a:ext cx="9015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
        <p:nvSpPr>
          <p:cNvPr id="347" name="Google Shape;347;g1d4158e1e46_0_24"/>
          <p:cNvSpPr txBox="1"/>
          <p:nvPr/>
        </p:nvSpPr>
        <p:spPr>
          <a:xfrm>
            <a:off x="176725" y="-84975"/>
            <a:ext cx="9015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latin typeface="Calibri"/>
                <a:ea typeface="Calibri"/>
                <a:cs typeface="Calibri"/>
                <a:sym typeface="Calibri"/>
              </a:rPr>
              <a:t>Alignment with c</a:t>
            </a:r>
            <a:r>
              <a:rPr lang="en-US" sz="2200" b="0" i="0" u="none" strike="noStrike" cap="none">
                <a:solidFill>
                  <a:srgbClr val="000000"/>
                </a:solidFill>
                <a:latin typeface="Calibri"/>
                <a:ea typeface="Calibri"/>
                <a:cs typeface="Calibri"/>
                <a:sym typeface="Calibri"/>
              </a:rPr>
              <a:t>ity priorities and plans</a:t>
            </a: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b="1"/>
              <a:t>Green Network Plan (2018)</a:t>
            </a:r>
            <a:endParaRPr/>
          </a:p>
        </p:txBody>
      </p:sp>
      <p:sp>
        <p:nvSpPr>
          <p:cNvPr id="353" name="Google Shape;353;p18"/>
          <p:cNvSpPr txBox="1">
            <a:spLocks noGrp="1"/>
          </p:cNvSpPr>
          <p:nvPr>
            <p:ph type="body" idx="1"/>
          </p:nvPr>
        </p:nvSpPr>
        <p:spPr>
          <a:xfrm>
            <a:off x="1143000" y="1825625"/>
            <a:ext cx="6688200" cy="3528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700">
                <a:solidFill>
                  <a:srgbClr val="000000"/>
                </a:solidFill>
                <a:latin typeface="Arial"/>
                <a:ea typeface="Arial"/>
                <a:cs typeface="Arial"/>
                <a:sym typeface="Arial"/>
              </a:rPr>
              <a:t>“</a:t>
            </a:r>
            <a:r>
              <a:rPr lang="en-US" sz="2700" b="1">
                <a:latin typeface="Arial"/>
                <a:ea typeface="Arial"/>
                <a:cs typeface="Arial"/>
                <a:sym typeface="Arial"/>
              </a:rPr>
              <a:t>Incorporate year-round recreational infrastructure</a:t>
            </a:r>
            <a:r>
              <a:rPr lang="en-US" sz="2700" b="0" i="0" u="none" strike="noStrike">
                <a:solidFill>
                  <a:srgbClr val="000000"/>
                </a:solidFill>
                <a:latin typeface="Arial"/>
                <a:ea typeface="Arial"/>
                <a:cs typeface="Arial"/>
                <a:sym typeface="Arial"/>
              </a:rPr>
              <a:t>, including winter-oriented activities, when planning parks.</a:t>
            </a:r>
            <a:r>
              <a:rPr lang="en-US" sz="2700">
                <a:solidFill>
                  <a:srgbClr val="000000"/>
                </a:solidFill>
                <a:latin typeface="Arial"/>
                <a:ea typeface="Arial"/>
                <a:cs typeface="Arial"/>
                <a:sym typeface="Arial"/>
              </a:rPr>
              <a:t>”</a:t>
            </a:r>
            <a:endParaRPr sz="2700">
              <a:solidFill>
                <a:srgbClr val="000000"/>
              </a:solidFill>
              <a:latin typeface="Arial"/>
              <a:ea typeface="Arial"/>
              <a:cs typeface="Arial"/>
              <a:sym typeface="Arial"/>
            </a:endParaRPr>
          </a:p>
          <a:p>
            <a:pPr marL="0" lvl="0" indent="0" algn="l" rtl="0">
              <a:lnSpc>
                <a:spcPct val="90000"/>
              </a:lnSpc>
              <a:spcBef>
                <a:spcPts val="1000"/>
              </a:spcBef>
              <a:spcAft>
                <a:spcPts val="0"/>
              </a:spcAft>
              <a:buSzPts val="1800"/>
              <a:buNone/>
            </a:pPr>
            <a:endParaRPr sz="2700">
              <a:solidFill>
                <a:srgbClr val="000000"/>
              </a:solidFill>
              <a:latin typeface="Arial"/>
              <a:ea typeface="Arial"/>
              <a:cs typeface="Arial"/>
              <a:sym typeface="Arial"/>
            </a:endParaRPr>
          </a:p>
          <a:p>
            <a:pPr marL="0" lvl="0" indent="0" algn="l" rtl="0">
              <a:lnSpc>
                <a:spcPct val="90000"/>
              </a:lnSpc>
              <a:spcBef>
                <a:spcPts val="1000"/>
              </a:spcBef>
              <a:spcAft>
                <a:spcPts val="0"/>
              </a:spcAft>
              <a:buSzPts val="1800"/>
              <a:buNone/>
            </a:pPr>
            <a:endParaRPr sz="2700" b="1"/>
          </a:p>
        </p:txBody>
      </p:sp>
      <p:pic>
        <p:nvPicPr>
          <p:cNvPr id="354" name="Google Shape;354;p18"/>
          <p:cNvPicPr preferRelativeResize="0"/>
          <p:nvPr/>
        </p:nvPicPr>
        <p:blipFill rotWithShape="1">
          <a:blip r:embed="rId3">
            <a:alphaModFix/>
          </a:blip>
          <a:srcRect/>
          <a:stretch/>
        </p:blipFill>
        <p:spPr>
          <a:xfrm rot="-369967">
            <a:off x="9306560" y="1060767"/>
            <a:ext cx="2374126" cy="1828800"/>
          </a:xfrm>
          <a:prstGeom prst="rect">
            <a:avLst/>
          </a:prstGeom>
          <a:noFill/>
          <a:ln>
            <a:noFill/>
          </a:ln>
          <a:effectLst>
            <a:outerShdw blurRad="292100" dist="139700" dir="2700000" algn="tl" rotWithShape="0">
              <a:srgbClr val="333333">
                <a:alpha val="64313"/>
              </a:srgbClr>
            </a:outerShdw>
          </a:effectLst>
        </p:spPr>
      </p:pic>
      <p:sp>
        <p:nvSpPr>
          <p:cNvPr id="355" name="Google Shape;355;p18"/>
          <p:cNvSpPr txBox="1">
            <a:spLocks noGrp="1"/>
          </p:cNvSpPr>
          <p:nvPr>
            <p:ph type="body" idx="1"/>
          </p:nvPr>
        </p:nvSpPr>
        <p:spPr>
          <a:xfrm>
            <a:off x="1696950" y="3405600"/>
            <a:ext cx="6688200" cy="177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700">
                <a:solidFill>
                  <a:srgbClr val="000000"/>
                </a:solidFill>
                <a:latin typeface="Arial"/>
                <a:ea typeface="Arial"/>
                <a:cs typeface="Arial"/>
                <a:sym typeface="Arial"/>
              </a:rPr>
              <a:t>“</a:t>
            </a:r>
            <a:r>
              <a:rPr lang="en-US" sz="2700" b="1" i="0" u="none" strike="noStrike">
                <a:solidFill>
                  <a:srgbClr val="000000"/>
                </a:solidFill>
                <a:latin typeface="Arial"/>
                <a:ea typeface="Arial"/>
                <a:cs typeface="Arial"/>
                <a:sym typeface="Arial"/>
              </a:rPr>
              <a:t>Enhance social gathering</a:t>
            </a:r>
            <a:r>
              <a:rPr lang="en-US" sz="2700" b="0" i="0" u="none" strike="noStrike">
                <a:solidFill>
                  <a:srgbClr val="000000"/>
                </a:solidFill>
                <a:latin typeface="Arial"/>
                <a:ea typeface="Arial"/>
                <a:cs typeface="Arial"/>
                <a:sym typeface="Arial"/>
              </a:rPr>
              <a:t> in municipal open spaces by encouraging limited private and not for profit commercial initiatives.</a:t>
            </a:r>
            <a:r>
              <a:rPr lang="en-US" sz="2700">
                <a:solidFill>
                  <a:srgbClr val="000000"/>
                </a:solidFill>
                <a:latin typeface="Arial"/>
                <a:ea typeface="Arial"/>
                <a:cs typeface="Arial"/>
                <a:sym typeface="Arial"/>
              </a:rPr>
              <a:t>”</a:t>
            </a:r>
            <a:endParaRPr sz="2700" b="1"/>
          </a:p>
        </p:txBody>
      </p:sp>
      <p:sp>
        <p:nvSpPr>
          <p:cNvPr id="356" name="Google Shape;356;p18"/>
          <p:cNvSpPr txBox="1"/>
          <p:nvPr/>
        </p:nvSpPr>
        <p:spPr>
          <a:xfrm>
            <a:off x="176725" y="-84975"/>
            <a:ext cx="9015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latin typeface="Calibri"/>
                <a:ea typeface="Calibri"/>
                <a:cs typeface="Calibri"/>
                <a:sym typeface="Calibri"/>
              </a:rPr>
              <a:t>Alignment with c</a:t>
            </a:r>
            <a:r>
              <a:rPr lang="en-US" sz="2200" b="0" i="0" u="none" strike="noStrike" cap="none">
                <a:solidFill>
                  <a:srgbClr val="000000"/>
                </a:solidFill>
                <a:latin typeface="Calibri"/>
                <a:ea typeface="Calibri"/>
                <a:cs typeface="Calibri"/>
                <a:sym typeface="Calibri"/>
              </a:rPr>
              <a:t>ity priorities and plans</a:t>
            </a: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1" descr="A picture containing water sport, surfing&#10;&#10;Description automatically generated"/>
          <p:cNvPicPr preferRelativeResize="0"/>
          <p:nvPr/>
        </p:nvPicPr>
        <p:blipFill rotWithShape="1">
          <a:blip r:embed="rId3">
            <a:alphaModFix/>
          </a:blip>
          <a:srcRect/>
          <a:stretch/>
        </p:blipFill>
        <p:spPr>
          <a:xfrm>
            <a:off x="1295400" y="2551"/>
            <a:ext cx="10924274" cy="6395252"/>
          </a:xfrm>
          <a:prstGeom prst="rect">
            <a:avLst/>
          </a:prstGeom>
          <a:noFill/>
          <a:ln>
            <a:noFill/>
          </a:ln>
        </p:spPr>
      </p:pic>
      <p:sp>
        <p:nvSpPr>
          <p:cNvPr id="104" name="Google Shape;104;p21"/>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21"/>
          <p:cNvSpPr txBox="1">
            <a:spLocks noGrp="1"/>
          </p:cNvSpPr>
          <p:nvPr>
            <p:ph type="title"/>
          </p:nvPr>
        </p:nvSpPr>
        <p:spPr>
          <a:xfrm>
            <a:off x="304800" y="7693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Project Values</a:t>
            </a:r>
            <a:endParaRPr/>
          </a:p>
        </p:txBody>
      </p:sp>
      <p:sp>
        <p:nvSpPr>
          <p:cNvPr id="106" name="Google Shape;106;p21"/>
          <p:cNvSpPr txBox="1"/>
          <p:nvPr/>
        </p:nvSpPr>
        <p:spPr>
          <a:xfrm>
            <a:off x="249300" y="1338925"/>
            <a:ext cx="6172800" cy="3032400"/>
          </a:xfrm>
          <a:prstGeom prst="rect">
            <a:avLst/>
          </a:prstGeom>
          <a:noFill/>
          <a:ln>
            <a:noFill/>
          </a:ln>
        </p:spPr>
        <p:txBody>
          <a:bodyPr spcFirstLastPara="1" wrap="square" lIns="91425" tIns="45700" rIns="91425" bIns="45700" anchor="t" anchorCtr="0">
            <a:spAutoFit/>
          </a:bodyPr>
          <a:lstStyle/>
          <a:p>
            <a:pPr marL="457200" marR="0" lvl="0" indent="-406400" algn="l"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Community/ Club Development</a:t>
            </a:r>
            <a:endParaRPr sz="2800" b="0" i="0" u="none" strike="noStrike" cap="none">
              <a:solidFill>
                <a:schemeClr val="dk1"/>
              </a:solidFill>
              <a:latin typeface="Arial"/>
              <a:ea typeface="Arial"/>
              <a:cs typeface="Arial"/>
              <a:sym typeface="Arial"/>
            </a:endParaRPr>
          </a:p>
          <a:p>
            <a:pPr marL="457200" marR="0" lvl="0" indent="-406400" algn="l"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Sustainability</a:t>
            </a:r>
            <a:endParaRPr sz="2800" b="0" i="0" u="none" strike="noStrike" cap="none">
              <a:solidFill>
                <a:schemeClr val="dk1"/>
              </a:solidFill>
              <a:latin typeface="Arial"/>
              <a:ea typeface="Arial"/>
              <a:cs typeface="Arial"/>
              <a:sym typeface="Arial"/>
            </a:endParaRPr>
          </a:p>
          <a:p>
            <a:pPr marL="457200" marR="0" lvl="0" indent="-406400" algn="l"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Inclusivity</a:t>
            </a:r>
            <a:endParaRPr sz="2800" b="0" i="0" u="none" strike="noStrike" cap="none">
              <a:solidFill>
                <a:schemeClr val="dk1"/>
              </a:solidFill>
              <a:latin typeface="Arial"/>
              <a:ea typeface="Arial"/>
              <a:cs typeface="Arial"/>
              <a:sym typeface="Arial"/>
            </a:endParaRPr>
          </a:p>
          <a:p>
            <a:pPr marL="457200" marR="0" lvl="0" indent="-406400" algn="l"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Respect for the neighbourhood</a:t>
            </a:r>
            <a:endParaRPr sz="2800" b="0" i="0" u="none" strike="noStrike" cap="none">
              <a:solidFill>
                <a:schemeClr val="dk1"/>
              </a:solidFill>
              <a:latin typeface="Arial"/>
              <a:ea typeface="Arial"/>
              <a:cs typeface="Arial"/>
              <a:sym typeface="Arial"/>
            </a:endParaRPr>
          </a:p>
          <a:p>
            <a:pPr marL="457200" marR="0" lvl="0" indent="-406400" algn="l" rtl="0">
              <a:lnSpc>
                <a:spcPct val="115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Accessibility</a:t>
            </a:r>
            <a:endParaRPr sz="28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sp>
        <p:nvSpPr>
          <p:cNvPr id="107" name="Google Shape;107;p21"/>
          <p:cNvSpPr txBox="1"/>
          <p:nvPr/>
        </p:nvSpPr>
        <p:spPr>
          <a:xfrm rot="1293083">
            <a:off x="7781158" y="920961"/>
            <a:ext cx="1455345" cy="46188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Inglis Street</a:t>
            </a:r>
            <a:endParaRPr sz="1800" b="0" i="0" u="none" strike="noStrike" cap="none">
              <a:solidFill>
                <a:schemeClr val="dk1"/>
              </a:solidFill>
              <a:latin typeface="Calibri"/>
              <a:ea typeface="Calibri"/>
              <a:cs typeface="Calibri"/>
              <a:sym typeface="Calibri"/>
            </a:endParaRPr>
          </a:p>
        </p:txBody>
      </p:sp>
      <p:sp>
        <p:nvSpPr>
          <p:cNvPr id="108" name="Google Shape;108;p21"/>
          <p:cNvSpPr txBox="1"/>
          <p:nvPr/>
        </p:nvSpPr>
        <p:spPr>
          <a:xfrm rot="-4470">
            <a:off x="8244337" y="3021636"/>
            <a:ext cx="1614901"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Public Washrooms</a:t>
            </a:r>
            <a:endParaRPr sz="1800" b="0" i="0" u="none" strike="noStrike" cap="none">
              <a:solidFill>
                <a:schemeClr val="lt1"/>
              </a:solidFill>
              <a:latin typeface="Calibri"/>
              <a:ea typeface="Calibri"/>
              <a:cs typeface="Calibri"/>
              <a:sym typeface="Calibri"/>
            </a:endParaRPr>
          </a:p>
        </p:txBody>
      </p:sp>
      <p:sp>
        <p:nvSpPr>
          <p:cNvPr id="109" name="Google Shape;109;p21"/>
          <p:cNvSpPr txBox="1"/>
          <p:nvPr/>
        </p:nvSpPr>
        <p:spPr>
          <a:xfrm rot="-4470">
            <a:off x="6553263" y="2429483"/>
            <a:ext cx="1614901"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Clubhouse entrance</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g25aeea9794a_0_12"/>
          <p:cNvPicPr preferRelativeResize="0"/>
          <p:nvPr/>
        </p:nvPicPr>
        <p:blipFill rotWithShape="1">
          <a:blip r:embed="rId3">
            <a:alphaModFix/>
          </a:blip>
          <a:srcRect r="14037" b="3222"/>
          <a:stretch/>
        </p:blipFill>
        <p:spPr>
          <a:xfrm>
            <a:off x="-158100" y="8375"/>
            <a:ext cx="12350099" cy="6059216"/>
          </a:xfrm>
          <a:prstGeom prst="rect">
            <a:avLst/>
          </a:prstGeom>
          <a:noFill/>
          <a:ln>
            <a:noFill/>
          </a:ln>
        </p:spPr>
      </p:pic>
      <p:sp>
        <p:nvSpPr>
          <p:cNvPr id="115" name="Google Shape;115;g25aeea9794a_0_12"/>
          <p:cNvSpPr txBox="1"/>
          <p:nvPr/>
        </p:nvSpPr>
        <p:spPr>
          <a:xfrm>
            <a:off x="3136001" y="1406875"/>
            <a:ext cx="1258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Ball field</a:t>
            </a:r>
            <a:endParaRPr sz="1400" i="0" u="none" strike="noStrike" cap="none">
              <a:solidFill>
                <a:srgbClr val="000000"/>
              </a:solidFill>
              <a:latin typeface="Calibri"/>
              <a:ea typeface="Calibri"/>
              <a:cs typeface="Calibri"/>
              <a:sym typeface="Calibri"/>
            </a:endParaRPr>
          </a:p>
        </p:txBody>
      </p:sp>
      <p:sp>
        <p:nvSpPr>
          <p:cNvPr id="116" name="Google Shape;116;g25aeea9794a_0_12"/>
          <p:cNvSpPr txBox="1"/>
          <p:nvPr/>
        </p:nvSpPr>
        <p:spPr>
          <a:xfrm>
            <a:off x="6615876" y="1102075"/>
            <a:ext cx="164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Lacrosse/ Ball Hockey</a:t>
            </a:r>
            <a:endParaRPr sz="1400" i="0" u="none" strike="noStrike" cap="none">
              <a:solidFill>
                <a:srgbClr val="000000"/>
              </a:solidFill>
              <a:latin typeface="Calibri"/>
              <a:ea typeface="Calibri"/>
              <a:cs typeface="Calibri"/>
              <a:sym typeface="Calibri"/>
            </a:endParaRPr>
          </a:p>
        </p:txBody>
      </p:sp>
      <p:sp>
        <p:nvSpPr>
          <p:cNvPr id="117" name="Google Shape;117;g25aeea9794a_0_12"/>
          <p:cNvSpPr txBox="1"/>
          <p:nvPr/>
        </p:nvSpPr>
        <p:spPr>
          <a:xfrm>
            <a:off x="9096100" y="2530000"/>
            <a:ext cx="1640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Community Garden</a:t>
            </a:r>
            <a:endParaRPr sz="1400" i="0" u="none" strike="noStrike" cap="none">
              <a:solidFill>
                <a:srgbClr val="000000"/>
              </a:solidFill>
              <a:latin typeface="Calibri"/>
              <a:ea typeface="Calibri"/>
              <a:cs typeface="Calibri"/>
              <a:sym typeface="Calibri"/>
            </a:endParaRPr>
          </a:p>
        </p:txBody>
      </p:sp>
      <p:sp>
        <p:nvSpPr>
          <p:cNvPr id="118" name="Google Shape;118;g25aeea9794a_0_12"/>
          <p:cNvSpPr txBox="1"/>
          <p:nvPr/>
        </p:nvSpPr>
        <p:spPr>
          <a:xfrm>
            <a:off x="2204098" y="2610525"/>
            <a:ext cx="1005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Tennis court</a:t>
            </a:r>
            <a:endParaRPr sz="1400" i="0" u="none" strike="noStrike" cap="none">
              <a:solidFill>
                <a:srgbClr val="000000"/>
              </a:solidFill>
              <a:latin typeface="Calibri"/>
              <a:ea typeface="Calibri"/>
              <a:cs typeface="Calibri"/>
              <a:sym typeface="Calibri"/>
            </a:endParaRPr>
          </a:p>
        </p:txBody>
      </p:sp>
      <p:sp>
        <p:nvSpPr>
          <p:cNvPr id="119" name="Google Shape;119;g25aeea9794a_0_12"/>
          <p:cNvSpPr txBox="1"/>
          <p:nvPr/>
        </p:nvSpPr>
        <p:spPr>
          <a:xfrm>
            <a:off x="2301775" y="3727575"/>
            <a:ext cx="1390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Basketball court</a:t>
            </a:r>
            <a:endParaRPr sz="18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Calibri"/>
              <a:ea typeface="Calibri"/>
              <a:cs typeface="Calibri"/>
              <a:sym typeface="Calibri"/>
            </a:endParaRPr>
          </a:p>
        </p:txBody>
      </p:sp>
      <p:sp>
        <p:nvSpPr>
          <p:cNvPr id="120" name="Google Shape;120;g25aeea9794a_0_12"/>
          <p:cNvSpPr txBox="1"/>
          <p:nvPr/>
        </p:nvSpPr>
        <p:spPr>
          <a:xfrm>
            <a:off x="3551116" y="4155325"/>
            <a:ext cx="1461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Playground</a:t>
            </a:r>
            <a:endParaRPr sz="1400" i="0" u="none" strike="noStrike" cap="none">
              <a:solidFill>
                <a:srgbClr val="000000"/>
              </a:solidFill>
              <a:latin typeface="Calibri"/>
              <a:ea typeface="Calibri"/>
              <a:cs typeface="Calibri"/>
              <a:sym typeface="Calibri"/>
            </a:endParaRPr>
          </a:p>
        </p:txBody>
      </p:sp>
      <p:sp>
        <p:nvSpPr>
          <p:cNvPr id="121" name="Google Shape;121;g25aeea9794a_0_12"/>
          <p:cNvSpPr txBox="1"/>
          <p:nvPr/>
        </p:nvSpPr>
        <p:spPr>
          <a:xfrm>
            <a:off x="7263875" y="3440850"/>
            <a:ext cx="91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Sports field</a:t>
            </a:r>
            <a:endParaRPr sz="1400" i="0" u="none" strike="noStrike" cap="none">
              <a:solidFill>
                <a:srgbClr val="000000"/>
              </a:solidFill>
              <a:latin typeface="Calibri"/>
              <a:ea typeface="Calibri"/>
              <a:cs typeface="Calibri"/>
              <a:sym typeface="Calibri"/>
            </a:endParaRPr>
          </a:p>
        </p:txBody>
      </p:sp>
      <p:sp>
        <p:nvSpPr>
          <p:cNvPr id="122" name="Google Shape;122;g25aeea9794a_0_12"/>
          <p:cNvSpPr txBox="1"/>
          <p:nvPr/>
        </p:nvSpPr>
        <p:spPr>
          <a:xfrm>
            <a:off x="5012239" y="5241721"/>
            <a:ext cx="2510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Inglis St.</a:t>
            </a:r>
            <a:endParaRPr sz="1400" i="0" u="none" strike="noStrike" cap="none">
              <a:solidFill>
                <a:srgbClr val="000000"/>
              </a:solidFill>
              <a:latin typeface="Calibri"/>
              <a:ea typeface="Calibri"/>
              <a:cs typeface="Calibri"/>
              <a:sym typeface="Calibri"/>
            </a:endParaRPr>
          </a:p>
        </p:txBody>
      </p:sp>
      <p:sp>
        <p:nvSpPr>
          <p:cNvPr id="123" name="Google Shape;123;g25aeea9794a_0_12"/>
          <p:cNvSpPr txBox="1"/>
          <p:nvPr/>
        </p:nvSpPr>
        <p:spPr>
          <a:xfrm rot="-5400000">
            <a:off x="-267744" y="2683115"/>
            <a:ext cx="1719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Robie St.</a:t>
            </a:r>
            <a:endParaRPr sz="1400" i="0" u="none" strike="noStrike" cap="none">
              <a:solidFill>
                <a:srgbClr val="000000"/>
              </a:solidFill>
              <a:latin typeface="Calibri"/>
              <a:ea typeface="Calibri"/>
              <a:cs typeface="Calibri"/>
              <a:sym typeface="Calibri"/>
            </a:endParaRPr>
          </a:p>
        </p:txBody>
      </p:sp>
      <p:sp>
        <p:nvSpPr>
          <p:cNvPr id="124" name="Google Shape;124;g25aeea9794a_0_12"/>
          <p:cNvSpPr txBox="1"/>
          <p:nvPr/>
        </p:nvSpPr>
        <p:spPr>
          <a:xfrm rot="5400000">
            <a:off x="10491538" y="2710946"/>
            <a:ext cx="2519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Wellington St.</a:t>
            </a:r>
            <a:endParaRPr sz="1400" i="0" u="none" strike="noStrike" cap="none">
              <a:solidFill>
                <a:srgbClr val="000000"/>
              </a:solidFill>
              <a:latin typeface="Calibri"/>
              <a:ea typeface="Calibri"/>
              <a:cs typeface="Calibri"/>
              <a:sym typeface="Calibri"/>
            </a:endParaRPr>
          </a:p>
        </p:txBody>
      </p:sp>
      <p:sp>
        <p:nvSpPr>
          <p:cNvPr id="125" name="Google Shape;125;g25aeea9794a_0_12"/>
          <p:cNvSpPr/>
          <p:nvPr/>
        </p:nvSpPr>
        <p:spPr>
          <a:xfrm>
            <a:off x="5225775" y="3036975"/>
            <a:ext cx="369300" cy="4683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6" name="Google Shape;126;g25aeea9794a_0_12"/>
          <p:cNvCxnSpPr>
            <a:endCxn id="125" idx="1"/>
          </p:cNvCxnSpPr>
          <p:nvPr/>
        </p:nvCxnSpPr>
        <p:spPr>
          <a:xfrm rot="10800000" flipH="1">
            <a:off x="3477675" y="3271125"/>
            <a:ext cx="1748100" cy="1036200"/>
          </a:xfrm>
          <a:prstGeom prst="curvedConnector3">
            <a:avLst>
              <a:gd name="adj1" fmla="val 20318"/>
            </a:avLst>
          </a:prstGeom>
          <a:noFill/>
          <a:ln w="114300" cap="flat" cmpd="sng">
            <a:solidFill>
              <a:schemeClr val="lt2"/>
            </a:solidFill>
            <a:prstDash val="solid"/>
            <a:round/>
            <a:headEnd type="none" w="sm" len="sm"/>
            <a:tailEnd type="none" w="sm" len="sm"/>
          </a:ln>
        </p:spPr>
      </p:cxnSp>
      <p:sp>
        <p:nvSpPr>
          <p:cNvPr id="127" name="Google Shape;127;g25aeea9794a_0_12"/>
          <p:cNvSpPr txBox="1"/>
          <p:nvPr/>
        </p:nvSpPr>
        <p:spPr>
          <a:xfrm>
            <a:off x="4888600" y="2733575"/>
            <a:ext cx="139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Clubhouse</a:t>
            </a:r>
            <a:endParaRPr sz="1400" i="0" u="none" strike="noStrike" cap="none">
              <a:solidFill>
                <a:srgbClr val="000000"/>
              </a:solidFill>
              <a:latin typeface="Calibri"/>
              <a:ea typeface="Calibri"/>
              <a:cs typeface="Calibri"/>
              <a:sym typeface="Calibri"/>
            </a:endParaRPr>
          </a:p>
        </p:txBody>
      </p:sp>
      <p:cxnSp>
        <p:nvCxnSpPr>
          <p:cNvPr id="128" name="Google Shape;128;g25aeea9794a_0_12"/>
          <p:cNvCxnSpPr/>
          <p:nvPr/>
        </p:nvCxnSpPr>
        <p:spPr>
          <a:xfrm flipH="1">
            <a:off x="4130075" y="1894450"/>
            <a:ext cx="2081700" cy="1580700"/>
          </a:xfrm>
          <a:prstGeom prst="curvedConnector3">
            <a:avLst>
              <a:gd name="adj1" fmla="val 90220"/>
            </a:avLst>
          </a:prstGeom>
          <a:noFill/>
          <a:ln w="114300" cap="flat" cmpd="sng">
            <a:solidFill>
              <a:schemeClr val="lt2"/>
            </a:solidFill>
            <a:prstDash val="solid"/>
            <a:round/>
            <a:headEnd type="none" w="sm" len="sm"/>
            <a:tailEnd type="none" w="sm" len="sm"/>
          </a:ln>
        </p:spPr>
      </p:cxnSp>
      <p:sp>
        <p:nvSpPr>
          <p:cNvPr id="129" name="Google Shape;129;g25aeea9794a_0_12"/>
          <p:cNvSpPr/>
          <p:nvPr/>
        </p:nvSpPr>
        <p:spPr>
          <a:xfrm>
            <a:off x="5036703" y="3194250"/>
            <a:ext cx="187800" cy="2973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25aeea9794a_0_12"/>
          <p:cNvSpPr txBox="1"/>
          <p:nvPr/>
        </p:nvSpPr>
        <p:spPr>
          <a:xfrm>
            <a:off x="4888600" y="3571775"/>
            <a:ext cx="1390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Public Washroom</a:t>
            </a:r>
            <a:endParaRPr sz="1400" i="0" u="none" strike="noStrike" cap="none">
              <a:solidFill>
                <a:srgbClr val="000000"/>
              </a:solidFill>
              <a:latin typeface="Calibri"/>
              <a:ea typeface="Calibri"/>
              <a:cs typeface="Calibri"/>
              <a:sym typeface="Calibri"/>
            </a:endParaRPr>
          </a:p>
        </p:txBody>
      </p:sp>
      <p:cxnSp>
        <p:nvCxnSpPr>
          <p:cNvPr id="131" name="Google Shape;131;g25aeea9794a_0_12"/>
          <p:cNvCxnSpPr/>
          <p:nvPr/>
        </p:nvCxnSpPr>
        <p:spPr>
          <a:xfrm rot="10800000">
            <a:off x="5082875" y="3428300"/>
            <a:ext cx="0" cy="297300"/>
          </a:xfrm>
          <a:prstGeom prst="straightConnector1">
            <a:avLst/>
          </a:prstGeom>
          <a:noFill/>
          <a:ln w="9525" cap="flat" cmpd="sng">
            <a:solidFill>
              <a:schemeClr val="lt1"/>
            </a:solidFill>
            <a:prstDash val="solid"/>
            <a:round/>
            <a:headEnd type="none" w="sm" len="sm"/>
            <a:tailEnd type="triangle" w="med" len="med"/>
          </a:ln>
        </p:spPr>
      </p:cxnSp>
      <p:sp>
        <p:nvSpPr>
          <p:cNvPr id="132" name="Google Shape;132;g25aeea9794a_0_12"/>
          <p:cNvSpPr txBox="1"/>
          <p:nvPr/>
        </p:nvSpPr>
        <p:spPr>
          <a:xfrm>
            <a:off x="169850" y="-70650"/>
            <a:ext cx="102870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b="1">
                <a:solidFill>
                  <a:schemeClr val="lt1"/>
                </a:solidFill>
                <a:latin typeface="Calibri"/>
                <a:ea typeface="Calibri"/>
                <a:cs typeface="Calibri"/>
                <a:sym typeface="Calibri"/>
              </a:rPr>
              <a:t>Proposed Location</a:t>
            </a:r>
            <a:endParaRPr sz="3900" b="1">
              <a:solidFill>
                <a:schemeClr val="lt1"/>
              </a:solidFill>
              <a:latin typeface="Calibri"/>
              <a:ea typeface="Calibri"/>
              <a:cs typeface="Calibri"/>
              <a:sym typeface="Calibri"/>
            </a:endParaRPr>
          </a:p>
        </p:txBody>
      </p:sp>
      <p:sp>
        <p:nvSpPr>
          <p:cNvPr id="133" name="Google Shape;133;g25aeea9794a_0_12"/>
          <p:cNvSpPr txBox="1"/>
          <p:nvPr/>
        </p:nvSpPr>
        <p:spPr>
          <a:xfrm rot="-2575122">
            <a:off x="4341541" y="2121187"/>
            <a:ext cx="700922" cy="3693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Calibri"/>
                <a:ea typeface="Calibri"/>
                <a:cs typeface="Calibri"/>
                <a:sym typeface="Calibri"/>
              </a:rPr>
              <a:t>path</a:t>
            </a:r>
            <a:endParaRPr sz="1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4"/>
          <p:cNvPicPr preferRelativeResize="0"/>
          <p:nvPr/>
        </p:nvPicPr>
        <p:blipFill rotWithShape="1">
          <a:blip r:embed="rId3">
            <a:alphaModFix/>
          </a:blip>
          <a:srcRect/>
          <a:stretch/>
        </p:blipFill>
        <p:spPr>
          <a:xfrm>
            <a:off x="3691298" y="3"/>
            <a:ext cx="11005925" cy="5659425"/>
          </a:xfrm>
          <a:prstGeom prst="rect">
            <a:avLst/>
          </a:prstGeom>
          <a:noFill/>
          <a:ln>
            <a:noFill/>
          </a:ln>
        </p:spPr>
      </p:pic>
      <p:sp>
        <p:nvSpPr>
          <p:cNvPr id="139" name="Google Shape;139;p4"/>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 name="Google Shape;14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a:br>
            <a:endParaRPr/>
          </a:p>
        </p:txBody>
      </p:sp>
      <p:sp>
        <p:nvSpPr>
          <p:cNvPr id="141" name="Google Shape;141;p4"/>
          <p:cNvSpPr txBox="1"/>
          <p:nvPr/>
        </p:nvSpPr>
        <p:spPr>
          <a:xfrm>
            <a:off x="264150" y="1413900"/>
            <a:ext cx="4617300" cy="33045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000000"/>
              </a:buClr>
              <a:buSzPts val="1018"/>
              <a:buFont typeface="Arial"/>
              <a:buNone/>
            </a:pPr>
            <a:endParaRPr sz="2990" b="0" i="0" u="none" strike="noStrike" cap="none">
              <a:solidFill>
                <a:srgbClr val="36384E"/>
              </a:solidFill>
              <a:latin typeface="Calibri"/>
              <a:ea typeface="Calibri"/>
              <a:cs typeface="Calibri"/>
              <a:sym typeface="Calibri"/>
            </a:endParaRPr>
          </a:p>
          <a:p>
            <a:pPr marL="457200" marR="0" lvl="0" indent="-418465" algn="l" rtl="0">
              <a:lnSpc>
                <a:spcPct val="70000"/>
              </a:lnSpc>
              <a:spcBef>
                <a:spcPts val="0"/>
              </a:spcBef>
              <a:spcAft>
                <a:spcPts val="0"/>
              </a:spcAft>
              <a:buClr>
                <a:srgbClr val="36384E"/>
              </a:buClr>
              <a:buSzPts val="2990"/>
              <a:buFont typeface="Calibri"/>
              <a:buChar char="-"/>
            </a:pPr>
            <a:r>
              <a:rPr lang="en-US" sz="2990" b="0" i="0" u="none" strike="noStrike" cap="none">
                <a:solidFill>
                  <a:srgbClr val="36384E"/>
                </a:solidFill>
                <a:latin typeface="Calibri"/>
                <a:ea typeface="Calibri"/>
                <a:cs typeface="Calibri"/>
                <a:sym typeface="Calibri"/>
              </a:rPr>
              <a:t>Founded </a:t>
            </a:r>
            <a:r>
              <a:rPr lang="en-US" sz="2990" b="1" i="0" u="none" strike="noStrike" cap="none">
                <a:solidFill>
                  <a:srgbClr val="36384E"/>
                </a:solidFill>
                <a:latin typeface="Calibri"/>
                <a:ea typeface="Calibri"/>
                <a:cs typeface="Calibri"/>
                <a:sym typeface="Calibri"/>
              </a:rPr>
              <a:t>1958</a:t>
            </a:r>
            <a:endParaRPr sz="2990" b="1" i="0" u="none" strike="noStrike" cap="none">
              <a:solidFill>
                <a:srgbClr val="36384E"/>
              </a:solidFill>
              <a:latin typeface="Calibri"/>
              <a:ea typeface="Calibri"/>
              <a:cs typeface="Calibri"/>
              <a:sym typeface="Calibri"/>
            </a:endParaRPr>
          </a:p>
          <a:p>
            <a:pPr marL="457200" marR="0" lvl="0" indent="0" algn="l" rtl="0">
              <a:lnSpc>
                <a:spcPct val="70000"/>
              </a:lnSpc>
              <a:spcBef>
                <a:spcPts val="0"/>
              </a:spcBef>
              <a:spcAft>
                <a:spcPts val="0"/>
              </a:spcAft>
              <a:buClr>
                <a:srgbClr val="000000"/>
              </a:buClr>
              <a:buSzPts val="2990"/>
              <a:buFont typeface="Arial"/>
              <a:buNone/>
            </a:pPr>
            <a:endParaRPr sz="2990" b="1" i="0" u="none" strike="noStrike" cap="none">
              <a:solidFill>
                <a:srgbClr val="36384E"/>
              </a:solidFill>
              <a:latin typeface="Calibri"/>
              <a:ea typeface="Calibri"/>
              <a:cs typeface="Calibri"/>
              <a:sym typeface="Calibri"/>
            </a:endParaRPr>
          </a:p>
          <a:p>
            <a:pPr marL="457200" marR="0" lvl="0" indent="-418465" algn="l" rtl="0">
              <a:lnSpc>
                <a:spcPct val="70000"/>
              </a:lnSpc>
              <a:spcBef>
                <a:spcPts val="0"/>
              </a:spcBef>
              <a:spcAft>
                <a:spcPts val="0"/>
              </a:spcAft>
              <a:buClr>
                <a:srgbClr val="36384E"/>
              </a:buClr>
              <a:buSzPts val="2990"/>
              <a:buFont typeface="Calibri"/>
              <a:buChar char="-"/>
            </a:pPr>
            <a:r>
              <a:rPr lang="en-US" sz="2990">
                <a:solidFill>
                  <a:srgbClr val="36384E"/>
                </a:solidFill>
                <a:latin typeface="Calibri"/>
                <a:ea typeface="Calibri"/>
                <a:cs typeface="Calibri"/>
                <a:sym typeface="Calibri"/>
              </a:rPr>
              <a:t>The </a:t>
            </a:r>
            <a:r>
              <a:rPr lang="en-US" sz="2990" b="1" i="0" u="none" strike="noStrike" cap="none">
                <a:solidFill>
                  <a:srgbClr val="36384E"/>
                </a:solidFill>
                <a:latin typeface="Calibri"/>
                <a:ea typeface="Calibri"/>
                <a:cs typeface="Calibri"/>
                <a:sym typeface="Calibri"/>
              </a:rPr>
              <a:t>Oldest</a:t>
            </a:r>
            <a:r>
              <a:rPr lang="en-US" sz="2990" b="0" i="0" u="none" strike="noStrike" cap="none">
                <a:solidFill>
                  <a:srgbClr val="36384E"/>
                </a:solidFill>
                <a:latin typeface="Calibri"/>
                <a:ea typeface="Calibri"/>
                <a:cs typeface="Calibri"/>
                <a:sym typeface="Calibri"/>
              </a:rPr>
              <a:t> continuously operating Rugby Club in Nova Scotia </a:t>
            </a:r>
            <a:endParaRPr sz="2990" b="0" i="0" u="none" strike="noStrike" cap="none">
              <a:solidFill>
                <a:srgbClr val="36384E"/>
              </a:solidFill>
              <a:latin typeface="Calibri"/>
              <a:ea typeface="Calibri"/>
              <a:cs typeface="Calibri"/>
              <a:sym typeface="Calibri"/>
            </a:endParaRPr>
          </a:p>
          <a:p>
            <a:pPr marL="457200" marR="0" lvl="0" indent="0" algn="l" rtl="0">
              <a:lnSpc>
                <a:spcPct val="70000"/>
              </a:lnSpc>
              <a:spcBef>
                <a:spcPts val="0"/>
              </a:spcBef>
              <a:spcAft>
                <a:spcPts val="0"/>
              </a:spcAft>
              <a:buClr>
                <a:srgbClr val="000000"/>
              </a:buClr>
              <a:buSzPts val="1018"/>
              <a:buFont typeface="Arial"/>
              <a:buNone/>
            </a:pPr>
            <a:endParaRPr sz="2990" b="0" i="0" u="none" strike="noStrike" cap="none">
              <a:solidFill>
                <a:srgbClr val="36384E"/>
              </a:solidFill>
              <a:latin typeface="Calibri"/>
              <a:ea typeface="Calibri"/>
              <a:cs typeface="Calibri"/>
              <a:sym typeface="Calibri"/>
            </a:endParaRPr>
          </a:p>
          <a:p>
            <a:pPr marL="457200" marR="0" lvl="0" indent="-418465" algn="l" rtl="0">
              <a:lnSpc>
                <a:spcPct val="70000"/>
              </a:lnSpc>
              <a:spcBef>
                <a:spcPts val="0"/>
              </a:spcBef>
              <a:spcAft>
                <a:spcPts val="0"/>
              </a:spcAft>
              <a:buClr>
                <a:srgbClr val="36384E"/>
              </a:buClr>
              <a:buSzPts val="2990"/>
              <a:buFont typeface="Calibri"/>
              <a:buChar char="-"/>
            </a:pPr>
            <a:r>
              <a:rPr lang="en-US" sz="2990" b="0" i="0" u="none" strike="noStrike" cap="none">
                <a:solidFill>
                  <a:srgbClr val="36384E"/>
                </a:solidFill>
                <a:latin typeface="Calibri"/>
                <a:ea typeface="Calibri"/>
                <a:cs typeface="Calibri"/>
                <a:sym typeface="Calibri"/>
              </a:rPr>
              <a:t>Longest running </a:t>
            </a:r>
            <a:r>
              <a:rPr lang="en-US" sz="2990" b="1" i="0" u="none" strike="noStrike" cap="none">
                <a:solidFill>
                  <a:srgbClr val="36384E"/>
                </a:solidFill>
                <a:latin typeface="Calibri"/>
                <a:ea typeface="Calibri"/>
                <a:cs typeface="Calibri"/>
                <a:sym typeface="Calibri"/>
              </a:rPr>
              <a:t>Women</a:t>
            </a:r>
            <a:r>
              <a:rPr lang="en-US" sz="2990" b="0" i="0" u="none" strike="noStrike" cap="none">
                <a:solidFill>
                  <a:srgbClr val="36384E"/>
                </a:solidFill>
                <a:latin typeface="Calibri"/>
                <a:ea typeface="Calibri"/>
                <a:cs typeface="Calibri"/>
                <a:sym typeface="Calibri"/>
              </a:rPr>
              <a:t>’s rugby program</a:t>
            </a:r>
            <a:endParaRPr sz="2990" b="0" i="0" u="none" strike="noStrike" cap="none">
              <a:solidFill>
                <a:srgbClr val="36384E"/>
              </a:solidFill>
              <a:latin typeface="Calibri"/>
              <a:ea typeface="Calibri"/>
              <a:cs typeface="Calibri"/>
              <a:sym typeface="Calibri"/>
            </a:endParaRPr>
          </a:p>
          <a:p>
            <a:pPr marL="0" marR="0" lvl="0" indent="0" algn="l" rtl="0">
              <a:lnSpc>
                <a:spcPct val="70000"/>
              </a:lnSpc>
              <a:spcBef>
                <a:spcPts val="0"/>
              </a:spcBef>
              <a:spcAft>
                <a:spcPts val="0"/>
              </a:spcAft>
              <a:buClr>
                <a:srgbClr val="36384E"/>
              </a:buClr>
              <a:buSzPts val="2590"/>
              <a:buFont typeface="Arial"/>
              <a:buNone/>
            </a:pPr>
            <a:endParaRPr sz="2990" b="0" i="0" u="none" strike="noStrike" cap="none">
              <a:solidFill>
                <a:srgbClr val="36384E"/>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590"/>
              <a:buFont typeface="Arial"/>
              <a:buNone/>
            </a:pPr>
            <a:endParaRPr sz="2990" b="0" i="0" u="none" strike="noStrike" cap="none">
              <a:solidFill>
                <a:schemeClr val="dk1"/>
              </a:solidFill>
              <a:latin typeface="Calibri"/>
              <a:ea typeface="Calibri"/>
              <a:cs typeface="Calibri"/>
              <a:sym typeface="Calibri"/>
            </a:endParaRPr>
          </a:p>
        </p:txBody>
      </p:sp>
      <p:sp>
        <p:nvSpPr>
          <p:cNvPr id="142" name="Google Shape;142;p4"/>
          <p:cNvSpPr txBox="1"/>
          <p:nvPr/>
        </p:nvSpPr>
        <p:spPr>
          <a:xfrm>
            <a:off x="818325" y="729575"/>
            <a:ext cx="8568900" cy="91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36384E"/>
              </a:buClr>
              <a:buSzPts val="2800"/>
              <a:buFont typeface="Arial"/>
              <a:buNone/>
            </a:pPr>
            <a:r>
              <a:rPr lang="en-US" sz="5300" b="1" i="0" u="none" strike="noStrike" cap="none">
                <a:solidFill>
                  <a:srgbClr val="36384E"/>
                </a:solidFill>
                <a:latin typeface="Calibri"/>
                <a:ea typeface="Calibri"/>
                <a:cs typeface="Calibri"/>
                <a:sym typeface="Calibri"/>
              </a:rPr>
              <a:t>History</a:t>
            </a:r>
            <a:endParaRPr sz="5400" b="0" i="0" u="none" strike="noStrike" cap="none">
              <a:solidFill>
                <a:srgbClr val="000000"/>
              </a:solidFill>
              <a:latin typeface="Calibri"/>
              <a:ea typeface="Calibri"/>
              <a:cs typeface="Calibri"/>
              <a:sym typeface="Calibri"/>
            </a:endParaRPr>
          </a:p>
        </p:txBody>
      </p:sp>
      <p:sp>
        <p:nvSpPr>
          <p:cNvPr id="143" name="Google Shape;143;p4"/>
          <p:cNvSpPr txBox="1"/>
          <p:nvPr/>
        </p:nvSpPr>
        <p:spPr>
          <a:xfrm>
            <a:off x="65075" y="-69450"/>
            <a:ext cx="3397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a:t>
            </a:r>
            <a:endParaRPr sz="2300" b="1">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g1d39f1b7aef_0_63"/>
          <p:cNvPicPr preferRelativeResize="0"/>
          <p:nvPr/>
        </p:nvPicPr>
        <p:blipFill rotWithShape="1">
          <a:blip r:embed="rId3">
            <a:alphaModFix/>
          </a:blip>
          <a:srcRect l="7279" r="-7279"/>
          <a:stretch/>
        </p:blipFill>
        <p:spPr>
          <a:xfrm>
            <a:off x="5282411" y="0"/>
            <a:ext cx="7523765" cy="5642425"/>
          </a:xfrm>
          <a:prstGeom prst="rect">
            <a:avLst/>
          </a:prstGeom>
          <a:noFill/>
          <a:ln>
            <a:noFill/>
          </a:ln>
        </p:spPr>
      </p:pic>
      <p:sp>
        <p:nvSpPr>
          <p:cNvPr id="149" name="Google Shape;149;g1d39f1b7aef_0_63"/>
          <p:cNvSpPr txBox="1">
            <a:spLocks noGrp="1"/>
          </p:cNvSpPr>
          <p:nvPr>
            <p:ph type="title"/>
          </p:nvPr>
        </p:nvSpPr>
        <p:spPr>
          <a:xfrm>
            <a:off x="304800" y="517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Leona and Maggie</a:t>
            </a:r>
            <a:endParaRPr/>
          </a:p>
        </p:txBody>
      </p:sp>
      <p:sp>
        <p:nvSpPr>
          <p:cNvPr id="150" name="Google Shape;150;g1d39f1b7aef_0_63"/>
          <p:cNvSpPr txBox="1"/>
          <p:nvPr/>
        </p:nvSpPr>
        <p:spPr>
          <a:xfrm>
            <a:off x="485475" y="2357725"/>
            <a:ext cx="4700700" cy="20010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rgbClr val="000000"/>
                </a:solidFill>
                <a:latin typeface="Arial"/>
                <a:ea typeface="Arial"/>
                <a:cs typeface="Arial"/>
                <a:sym typeface="Arial"/>
              </a:rPr>
              <a:t>“The Club has been a big part of over half of my life. Maggie joined the junior women’s squad </a:t>
            </a:r>
            <a:r>
              <a:rPr lang="en-US" sz="2500" b="1" i="0" u="none" strike="noStrike" cap="none">
                <a:solidFill>
                  <a:srgbClr val="000000"/>
                </a:solidFill>
                <a:latin typeface="Arial"/>
                <a:ea typeface="Arial"/>
                <a:cs typeface="Arial"/>
                <a:sym typeface="Arial"/>
              </a:rPr>
              <a:t>as soon as she could</a:t>
            </a:r>
            <a:r>
              <a:rPr lang="en-US" sz="2500" b="0" i="0" u="none" strike="noStrike" cap="none">
                <a:solidFill>
                  <a:srgbClr val="000000"/>
                </a:solidFill>
                <a:latin typeface="Arial"/>
                <a:ea typeface="Arial"/>
                <a:cs typeface="Arial"/>
                <a:sym typeface="Arial"/>
              </a:rPr>
              <a:t>” </a:t>
            </a:r>
            <a:endParaRPr sz="25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Leona Burkey (Former player)</a:t>
            </a:r>
            <a:endParaRPr sz="2800" b="0" i="0" u="none" strike="noStrike" cap="none">
              <a:solidFill>
                <a:schemeClr val="dk1"/>
              </a:solidFill>
              <a:latin typeface="Arial"/>
              <a:ea typeface="Arial"/>
              <a:cs typeface="Arial"/>
              <a:sym typeface="Arial"/>
            </a:endParaRPr>
          </a:p>
        </p:txBody>
      </p:sp>
      <p:sp>
        <p:nvSpPr>
          <p:cNvPr id="151" name="Google Shape;151;g1d39f1b7aef_0_63"/>
          <p:cNvSpPr txBox="1"/>
          <p:nvPr/>
        </p:nvSpPr>
        <p:spPr>
          <a:xfrm>
            <a:off x="1095525" y="1471575"/>
            <a:ext cx="8568900" cy="5388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Calibri"/>
                <a:ea typeface="Calibri"/>
                <a:cs typeface="Calibri"/>
                <a:sym typeface="Calibri"/>
              </a:rPr>
              <a:t>(Mother and Daughter)</a:t>
            </a:r>
            <a:endParaRPr sz="2300" b="0" i="0" u="none" strike="noStrike" cap="none">
              <a:solidFill>
                <a:srgbClr val="000000"/>
              </a:solidFill>
              <a:latin typeface="Calibri"/>
              <a:ea typeface="Calibri"/>
              <a:cs typeface="Calibri"/>
              <a:sym typeface="Calibri"/>
            </a:endParaRPr>
          </a:p>
        </p:txBody>
      </p:sp>
      <p:sp>
        <p:nvSpPr>
          <p:cNvPr id="152" name="Google Shape;152;g1d39f1b7aef_0_63"/>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d39f1b7aef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a:br>
            <a:endParaRPr/>
          </a:p>
        </p:txBody>
      </p:sp>
      <p:sp>
        <p:nvSpPr>
          <p:cNvPr id="158" name="Google Shape;158;g1d39f1b7aef_0_24"/>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9" name="Google Shape;159;g1d39f1b7aef_0_24"/>
          <p:cNvPicPr preferRelativeResize="0"/>
          <p:nvPr/>
        </p:nvPicPr>
        <p:blipFill rotWithShape="1">
          <a:blip r:embed="rId3">
            <a:alphaModFix/>
          </a:blip>
          <a:srcRect r="7765"/>
          <a:stretch/>
        </p:blipFill>
        <p:spPr>
          <a:xfrm>
            <a:off x="4919275" y="-15875"/>
            <a:ext cx="7377426" cy="5999050"/>
          </a:xfrm>
          <a:prstGeom prst="rect">
            <a:avLst/>
          </a:prstGeom>
          <a:noFill/>
          <a:ln>
            <a:noFill/>
          </a:ln>
        </p:spPr>
      </p:pic>
      <p:sp>
        <p:nvSpPr>
          <p:cNvPr id="160" name="Google Shape;160;g1d39f1b7aef_0_24"/>
          <p:cNvSpPr txBox="1"/>
          <p:nvPr/>
        </p:nvSpPr>
        <p:spPr>
          <a:xfrm>
            <a:off x="1447800" y="3018150"/>
            <a:ext cx="5067900" cy="2124000"/>
          </a:xfrm>
          <a:prstGeom prst="rect">
            <a:avLst/>
          </a:prstGeom>
          <a:noFill/>
          <a:ln>
            <a:noFill/>
          </a:ln>
        </p:spPr>
        <p:txBody>
          <a:bodyPr spcFirstLastPara="1" wrap="square" lIns="91425" tIns="45700" rIns="91425" bIns="45700" anchor="t" anchorCtr="0">
            <a:noAutofit/>
          </a:bodyPr>
          <a:lstStyle/>
          <a:p>
            <a:pPr marL="457200" marR="0" lvl="0" indent="-427037" algn="l" rtl="0">
              <a:lnSpc>
                <a:spcPct val="100000"/>
              </a:lnSpc>
              <a:spcBef>
                <a:spcPts val="0"/>
              </a:spcBef>
              <a:spcAft>
                <a:spcPts val="0"/>
              </a:spcAft>
              <a:buClr>
                <a:srgbClr val="36384E"/>
              </a:buClr>
              <a:buSzPts val="3125"/>
              <a:buFont typeface="Calibri"/>
              <a:buChar char="●"/>
            </a:pPr>
            <a:r>
              <a:rPr lang="en-US" sz="2970" b="0" i="0" u="none" strike="noStrike" cap="none">
                <a:solidFill>
                  <a:srgbClr val="36384E"/>
                </a:solidFill>
                <a:latin typeface="Calibri"/>
                <a:ea typeface="Calibri"/>
                <a:cs typeface="Calibri"/>
                <a:sym typeface="Calibri"/>
              </a:rPr>
              <a:t>Inclusive</a:t>
            </a:r>
            <a:endParaRPr sz="2970" b="0" i="0" u="none" strike="noStrike" cap="none">
              <a:solidFill>
                <a:srgbClr val="36384E"/>
              </a:solidFill>
              <a:latin typeface="Calibri"/>
              <a:ea typeface="Calibri"/>
              <a:cs typeface="Calibri"/>
              <a:sym typeface="Calibri"/>
            </a:endParaRPr>
          </a:p>
          <a:p>
            <a:pPr marL="457200" marR="0" lvl="0" indent="-417194" algn="l" rtl="0">
              <a:lnSpc>
                <a:spcPct val="100000"/>
              </a:lnSpc>
              <a:spcBef>
                <a:spcPts val="0"/>
              </a:spcBef>
              <a:spcAft>
                <a:spcPts val="0"/>
              </a:spcAft>
              <a:buClr>
                <a:srgbClr val="36384E"/>
              </a:buClr>
              <a:buSzPts val="2970"/>
              <a:buFont typeface="Calibri"/>
              <a:buChar char="●"/>
            </a:pPr>
            <a:r>
              <a:rPr lang="en-US" sz="2970" b="0" i="0" u="none" strike="noStrike" cap="none">
                <a:solidFill>
                  <a:srgbClr val="36384E"/>
                </a:solidFill>
                <a:latin typeface="Calibri"/>
                <a:ea typeface="Calibri"/>
                <a:cs typeface="Calibri"/>
                <a:sym typeface="Calibri"/>
              </a:rPr>
              <a:t>Diverse</a:t>
            </a:r>
            <a:endParaRPr sz="2970" b="0" i="0" u="none" strike="noStrike" cap="none">
              <a:solidFill>
                <a:srgbClr val="36384E"/>
              </a:solidFill>
              <a:latin typeface="Calibri"/>
              <a:ea typeface="Calibri"/>
              <a:cs typeface="Calibri"/>
              <a:sym typeface="Calibri"/>
            </a:endParaRPr>
          </a:p>
          <a:p>
            <a:pPr marL="457200" marR="0" lvl="0" indent="-417194" algn="l" rtl="0">
              <a:lnSpc>
                <a:spcPct val="100000"/>
              </a:lnSpc>
              <a:spcBef>
                <a:spcPts val="0"/>
              </a:spcBef>
              <a:spcAft>
                <a:spcPts val="0"/>
              </a:spcAft>
              <a:buClr>
                <a:srgbClr val="36384E"/>
              </a:buClr>
              <a:buSzPts val="2970"/>
              <a:buFont typeface="Calibri"/>
              <a:buChar char="●"/>
            </a:pPr>
            <a:r>
              <a:rPr lang="en-US" sz="2970" b="0" i="0" u="none" strike="noStrike" cap="none">
                <a:solidFill>
                  <a:srgbClr val="36384E"/>
                </a:solidFill>
                <a:latin typeface="Calibri"/>
                <a:ea typeface="Calibri"/>
                <a:cs typeface="Calibri"/>
                <a:sym typeface="Calibri"/>
              </a:rPr>
              <a:t>Welcoming</a:t>
            </a:r>
            <a:endParaRPr sz="2970" b="0" i="0" u="none" strike="noStrike" cap="none">
              <a:solidFill>
                <a:schemeClr val="dk1"/>
              </a:solidFill>
              <a:latin typeface="Calibri"/>
              <a:ea typeface="Calibri"/>
              <a:cs typeface="Calibri"/>
              <a:sym typeface="Calibri"/>
            </a:endParaRPr>
          </a:p>
        </p:txBody>
      </p:sp>
      <p:sp>
        <p:nvSpPr>
          <p:cNvPr id="161" name="Google Shape;161;g1d39f1b7aef_0_24"/>
          <p:cNvSpPr txBox="1"/>
          <p:nvPr/>
        </p:nvSpPr>
        <p:spPr>
          <a:xfrm>
            <a:off x="284925" y="1339175"/>
            <a:ext cx="8568900" cy="91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5300"/>
              <a:buFont typeface="Arial"/>
              <a:buNone/>
            </a:pPr>
            <a:r>
              <a:rPr lang="en-US" sz="5300" b="1" i="0" u="none" strike="noStrike" cap="none">
                <a:solidFill>
                  <a:srgbClr val="36384E"/>
                </a:solidFill>
                <a:latin typeface="Calibri"/>
                <a:ea typeface="Calibri"/>
                <a:cs typeface="Calibri"/>
                <a:sym typeface="Calibri"/>
              </a:rPr>
              <a:t>“One Big Club”</a:t>
            </a:r>
            <a:endParaRPr sz="5400" b="0" i="0" u="none" strike="noStrike" cap="none">
              <a:solidFill>
                <a:srgbClr val="000000"/>
              </a:solidFill>
              <a:latin typeface="Calibri"/>
              <a:ea typeface="Calibri"/>
              <a:cs typeface="Calibri"/>
              <a:sym typeface="Calibri"/>
            </a:endParaRPr>
          </a:p>
        </p:txBody>
      </p:sp>
      <p:sp>
        <p:nvSpPr>
          <p:cNvPr id="162" name="Google Shape;162;g1d39f1b7aef_0_24"/>
          <p:cNvSpPr txBox="1"/>
          <p:nvPr/>
        </p:nvSpPr>
        <p:spPr>
          <a:xfrm>
            <a:off x="1359525" y="2025050"/>
            <a:ext cx="9015000" cy="661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000000"/>
                </a:solidFill>
                <a:latin typeface="Calibri"/>
                <a:ea typeface="Calibri"/>
                <a:cs typeface="Calibri"/>
                <a:sym typeface="Calibri"/>
              </a:rPr>
              <a:t>(Our Values)</a:t>
            </a:r>
            <a:endParaRPr sz="3100" b="0" i="0" u="none" strike="noStrike" cap="none">
              <a:solidFill>
                <a:srgbClr val="000000"/>
              </a:solidFill>
              <a:latin typeface="Calibri"/>
              <a:ea typeface="Calibri"/>
              <a:cs typeface="Calibri"/>
              <a:sym typeface="Calibri"/>
            </a:endParaRPr>
          </a:p>
        </p:txBody>
      </p:sp>
      <p:sp>
        <p:nvSpPr>
          <p:cNvPr id="163" name="Google Shape;163;g1d39f1b7aef_0_24"/>
          <p:cNvSpPr txBox="1"/>
          <p:nvPr/>
        </p:nvSpPr>
        <p:spPr>
          <a:xfrm>
            <a:off x="65075" y="-69450"/>
            <a:ext cx="3397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a:t>
            </a:r>
            <a:endParaRPr sz="23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title"/>
          </p:nvPr>
        </p:nvSpPr>
        <p:spPr>
          <a:xfrm>
            <a:off x="838200" y="680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Megan</a:t>
            </a:r>
            <a:endParaRPr/>
          </a:p>
        </p:txBody>
      </p:sp>
      <p:sp>
        <p:nvSpPr>
          <p:cNvPr id="169" name="Google Shape;169;p8"/>
          <p:cNvSpPr txBox="1"/>
          <p:nvPr/>
        </p:nvSpPr>
        <p:spPr>
          <a:xfrm>
            <a:off x="1443650" y="1886700"/>
            <a:ext cx="5008800" cy="244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3300" b="0" i="0" u="none" strike="noStrike" cap="none">
                <a:solidFill>
                  <a:srgbClr val="000000"/>
                </a:solidFill>
                <a:latin typeface="Arial"/>
                <a:ea typeface="Arial"/>
                <a:cs typeface="Arial"/>
                <a:sym typeface="Arial"/>
              </a:rPr>
              <a:t>“</a:t>
            </a:r>
            <a:r>
              <a:rPr lang="en-US" sz="3300" b="1" i="0" u="none" strike="noStrike" cap="none">
                <a:solidFill>
                  <a:srgbClr val="000000"/>
                </a:solidFill>
                <a:latin typeface="Arial"/>
                <a:ea typeface="Arial"/>
                <a:cs typeface="Arial"/>
                <a:sym typeface="Arial"/>
              </a:rPr>
              <a:t>Everyone has a place</a:t>
            </a:r>
            <a:r>
              <a:rPr lang="en-US" sz="3300" b="0" i="0" u="none" strike="noStrike" cap="none">
                <a:solidFill>
                  <a:srgbClr val="000000"/>
                </a:solidFill>
                <a:latin typeface="Arial"/>
                <a:ea typeface="Arial"/>
                <a:cs typeface="Arial"/>
                <a:sym typeface="Arial"/>
              </a:rPr>
              <a:t>, both in the game and in the community”</a:t>
            </a:r>
            <a:endParaRPr sz="3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7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p:txBody>
      </p:sp>
      <p:pic>
        <p:nvPicPr>
          <p:cNvPr id="170" name="Google Shape;170;p8"/>
          <p:cNvPicPr preferRelativeResize="0"/>
          <p:nvPr/>
        </p:nvPicPr>
        <p:blipFill rotWithShape="1">
          <a:blip r:embed="rId3">
            <a:alphaModFix/>
          </a:blip>
          <a:srcRect l="46000"/>
          <a:stretch/>
        </p:blipFill>
        <p:spPr>
          <a:xfrm flipH="1">
            <a:off x="8209175" y="207000"/>
            <a:ext cx="3736675" cy="518982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
        <p:nvSpPr>
          <p:cNvPr id="171" name="Google Shape;171;p8"/>
          <p:cNvSpPr txBox="1"/>
          <p:nvPr/>
        </p:nvSpPr>
        <p:spPr>
          <a:xfrm>
            <a:off x="2941700" y="3550625"/>
            <a:ext cx="8568900" cy="769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Megan Dunn, </a:t>
            </a:r>
            <a:endParaRPr sz="19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r>
              <a:rPr lang="en-US" sz="1900" b="0" i="0" u="none" strike="noStrike" cap="none">
                <a:solidFill>
                  <a:schemeClr val="dk1"/>
                </a:solidFill>
                <a:latin typeface="Arial"/>
                <a:ea typeface="Arial"/>
                <a:cs typeface="Arial"/>
                <a:sym typeface="Arial"/>
              </a:rPr>
              <a:t>Junior Women’s Player </a:t>
            </a:r>
            <a:endParaRPr sz="1900" b="0" i="0" u="none" strike="noStrike" cap="none">
              <a:solidFill>
                <a:srgbClr val="000000"/>
              </a:solidFill>
              <a:latin typeface="Calibri"/>
              <a:ea typeface="Calibri"/>
              <a:cs typeface="Calibri"/>
              <a:sym typeface="Calibri"/>
            </a:endParaRPr>
          </a:p>
        </p:txBody>
      </p:sp>
      <p:sp>
        <p:nvSpPr>
          <p:cNvPr id="172" name="Google Shape;172;p8"/>
          <p:cNvSpPr txBox="1"/>
          <p:nvPr/>
        </p:nvSpPr>
        <p:spPr>
          <a:xfrm>
            <a:off x="65075" y="-69450"/>
            <a:ext cx="58365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About Us: Meet Our members</a:t>
            </a:r>
            <a:endParaRPr sz="2300" b="1">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25aeea9794a_0_47"/>
          <p:cNvSpPr txBox="1">
            <a:spLocks noGrp="1"/>
          </p:cNvSpPr>
          <p:nvPr>
            <p:ph type="title"/>
          </p:nvPr>
        </p:nvSpPr>
        <p:spPr>
          <a:xfrm>
            <a:off x="152400" y="161109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br>
              <a:rPr lang="en-US"/>
            </a:br>
            <a:r>
              <a:rPr lang="en-US"/>
              <a:t>192 Members</a:t>
            </a:r>
            <a:endParaRPr/>
          </a:p>
        </p:txBody>
      </p:sp>
      <p:sp>
        <p:nvSpPr>
          <p:cNvPr id="178" name="Google Shape;178;g25aeea9794a_0_47"/>
          <p:cNvSpPr txBox="1"/>
          <p:nvPr/>
        </p:nvSpPr>
        <p:spPr>
          <a:xfrm>
            <a:off x="762000" y="2689225"/>
            <a:ext cx="8251200" cy="3828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Including:</a:t>
            </a:r>
            <a:endParaRPr sz="2800" b="1" i="0" u="none" strike="noStrike" cap="none">
              <a:solidFill>
                <a:schemeClr val="dk1"/>
              </a:solidFill>
              <a:latin typeface="Calibri"/>
              <a:ea typeface="Calibri"/>
              <a:cs typeface="Calibri"/>
              <a:sym typeface="Calibri"/>
            </a:endParaRPr>
          </a:p>
          <a:p>
            <a:pPr marL="457200" marR="0" lvl="0" indent="-406400"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Contact Players</a:t>
            </a:r>
            <a:endParaRPr sz="2800" b="0" i="0" u="none" strike="noStrike" cap="none">
              <a:solidFill>
                <a:schemeClr val="dk1"/>
              </a:solidFill>
              <a:latin typeface="Calibri"/>
              <a:ea typeface="Calibri"/>
              <a:cs typeface="Calibri"/>
              <a:sym typeface="Calibri"/>
            </a:endParaRPr>
          </a:p>
          <a:p>
            <a:pPr marL="457200" marR="0" lvl="0" indent="-406400"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Non-contact players</a:t>
            </a:r>
            <a:endParaRPr sz="2800" b="0" i="0" u="none" strike="noStrike" cap="none">
              <a:solidFill>
                <a:schemeClr val="dk1"/>
              </a:solidFill>
              <a:latin typeface="Calibri"/>
              <a:ea typeface="Calibri"/>
              <a:cs typeface="Calibri"/>
              <a:sym typeface="Calibri"/>
            </a:endParaRPr>
          </a:p>
          <a:p>
            <a:pPr marL="457200" marR="0" lvl="0" indent="-406400"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Coaches</a:t>
            </a:r>
            <a:endParaRPr sz="2800" b="0" i="0" u="none" strike="noStrike" cap="none">
              <a:solidFill>
                <a:schemeClr val="dk1"/>
              </a:solidFill>
              <a:latin typeface="Calibri"/>
              <a:ea typeface="Calibri"/>
              <a:cs typeface="Calibri"/>
              <a:sym typeface="Calibri"/>
            </a:endParaRPr>
          </a:p>
          <a:p>
            <a:pPr marL="457200" marR="0" lvl="0" indent="-406400" algn="l" rtl="0">
              <a:lnSpc>
                <a:spcPct val="90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Social members (alumni, families and supporters)</a:t>
            </a:r>
            <a:endParaRPr sz="2800" b="0" i="0" u="none" strike="noStrike" cap="none">
              <a:solidFill>
                <a:schemeClr val="dk1"/>
              </a:solidFill>
              <a:latin typeface="Calibri"/>
              <a:ea typeface="Calibri"/>
              <a:cs typeface="Calibri"/>
              <a:sym typeface="Calibri"/>
            </a:endParaRPr>
          </a:p>
          <a:p>
            <a:pPr marL="1371600" marR="0" lvl="0" indent="0" algn="l" rtl="0">
              <a:lnSpc>
                <a:spcPct val="9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457200" marR="0" lvl="0" indent="0" algn="l" rtl="0">
              <a:lnSpc>
                <a:spcPct val="90000"/>
              </a:lnSpc>
              <a:spcBef>
                <a:spcPts val="10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g25aeea9794a_0_47"/>
          <p:cNvPicPr preferRelativeResize="0"/>
          <p:nvPr/>
        </p:nvPicPr>
        <p:blipFill rotWithShape="1">
          <a:blip r:embed="rId3">
            <a:alphaModFix/>
          </a:blip>
          <a:srcRect l="2127" t="24406" r="2887" b="25083"/>
          <a:stretch/>
        </p:blipFill>
        <p:spPr>
          <a:xfrm>
            <a:off x="0" y="0"/>
            <a:ext cx="12192000" cy="20580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Widescreen</PresentationFormat>
  <Paragraphs>174</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Gorsebrook Park Clubhouse Project</vt:lpstr>
      <vt:lpstr>Includes</vt:lpstr>
      <vt:lpstr>Project Values</vt:lpstr>
      <vt:lpstr>PowerPoint Presentation</vt:lpstr>
      <vt:lpstr> </vt:lpstr>
      <vt:lpstr>Leona and Maggie</vt:lpstr>
      <vt:lpstr> </vt:lpstr>
      <vt:lpstr>Megan</vt:lpstr>
      <vt:lpstr> 192 Members</vt:lpstr>
      <vt:lpstr>Myles</vt:lpstr>
      <vt:lpstr> Programs</vt:lpstr>
      <vt:lpstr>Rookie Rugby</vt:lpstr>
      <vt:lpstr> </vt:lpstr>
      <vt:lpstr>“Taps” (Zimbabwe)</vt:lpstr>
      <vt:lpstr>“The Breeze” (Italy) </vt:lpstr>
      <vt:lpstr>Yoshi (Japan)</vt:lpstr>
      <vt:lpstr>Emma</vt:lpstr>
      <vt:lpstr>Timeline</vt:lpstr>
      <vt:lpstr>Potential Sport Users</vt:lpstr>
      <vt:lpstr>PowerPoint Presentation</vt:lpstr>
      <vt:lpstr>Washroom &amp; Drinking Fountain Strategy (2020)</vt:lpstr>
      <vt:lpstr>Gorsebrook Park Plan (2019)</vt:lpstr>
      <vt:lpstr>Community Facility Master Plan 2</vt:lpstr>
      <vt:lpstr>Green Network Plan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Gorsebrook Park Clubhouse Project</dc:title>
  <dc:creator>Maddison Dennison</dc:creator>
  <cp:lastModifiedBy>Patrick Mahon</cp:lastModifiedBy>
  <cp:revision>1</cp:revision>
  <dcterms:created xsi:type="dcterms:W3CDTF">2023-01-02T19:13:04Z</dcterms:created>
  <dcterms:modified xsi:type="dcterms:W3CDTF">2023-08-28T22:28:14Z</dcterms:modified>
</cp:coreProperties>
</file>